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8" r:id="rId3"/>
    <p:sldId id="275" r:id="rId4"/>
    <p:sldId id="276" r:id="rId5"/>
    <p:sldId id="277" r:id="rId6"/>
    <p:sldId id="279" r:id="rId7"/>
    <p:sldId id="273" r:id="rId8"/>
    <p:sldId id="274" r:id="rId9"/>
    <p:sldId id="280" r:id="rId10"/>
    <p:sldId id="260" r:id="rId11"/>
    <p:sldId id="281" r:id="rId12"/>
    <p:sldId id="282" r:id="rId13"/>
    <p:sldId id="270" r:id="rId14"/>
    <p:sldId id="269" r:id="rId15"/>
    <p:sldId id="271" r:id="rId16"/>
    <p:sldId id="268" r:id="rId17"/>
    <p:sldId id="283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E2E"/>
    <a:srgbClr val="00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A800D-59AE-42F4-B96F-B710AC7C3AF9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75BE5-489D-4C01-9F32-4CBCEDC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0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344618" y="1407493"/>
            <a:ext cx="6859573" cy="3559017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   8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br>
              <a:rPr lang="en-US" dirty="0" smtClean="0"/>
            </a:br>
            <a:r>
              <a:rPr lang="en-US" dirty="0" smtClean="0"/>
              <a:t>   MEAL PLANNING    Principles  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Foods Packet Page 24)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Goal: To explore the four basic meal planning principles.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1233542"/>
            <a:ext cx="7716837" cy="1447800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</a:t>
            </a:r>
            <a:r>
              <a:rPr lang="en-US" sz="4000" dirty="0" smtClean="0"/>
              <a:t>MEAL APPEAL CHARACTERISTICS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2819399"/>
            <a:ext cx="7716838" cy="3848771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COLOR</a:t>
            </a:r>
          </a:p>
          <a:p>
            <a:r>
              <a:rPr lang="en-US" sz="3600" dirty="0" smtClean="0"/>
              <a:t>SHAPE</a:t>
            </a:r>
          </a:p>
          <a:p>
            <a:r>
              <a:rPr lang="en-US" sz="3600" dirty="0" smtClean="0"/>
              <a:t>FLAVOR</a:t>
            </a:r>
          </a:p>
          <a:p>
            <a:r>
              <a:rPr lang="en-US" sz="3600" dirty="0" smtClean="0"/>
              <a:t>TEXTURE</a:t>
            </a:r>
          </a:p>
          <a:p>
            <a:r>
              <a:rPr lang="en-US" sz="3600" dirty="0" smtClean="0"/>
              <a:t>TEMPERATURE</a:t>
            </a:r>
            <a:endParaRPr lang="en-US" sz="3600" dirty="0"/>
          </a:p>
        </p:txBody>
      </p:sp>
      <p:pic>
        <p:nvPicPr>
          <p:cNvPr id="4" name="Picture 3" descr="wb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31" y="696799"/>
            <a:ext cx="2220695" cy="1332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 descr="wb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77" y="2506248"/>
            <a:ext cx="3200400" cy="2115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41" y="5073042"/>
            <a:ext cx="1563084" cy="1459282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693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Meal Appeal Characteristics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580362"/>
            <a:ext cx="7716838" cy="3820438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Color</a:t>
            </a:r>
            <a:r>
              <a:rPr lang="en-US" dirty="0" smtClean="0"/>
              <a:t>- Combine different colors to make a meal interesting and vary the nutrients within the meal!</a:t>
            </a:r>
          </a:p>
          <a:p>
            <a:pPr>
              <a:buFont typeface="Arial" charset="0"/>
              <a:buChar char="•"/>
            </a:pPr>
            <a:r>
              <a:rPr lang="en-US" sz="4400" dirty="0" smtClean="0"/>
              <a:t>Shape</a:t>
            </a:r>
            <a:r>
              <a:rPr lang="en-US" dirty="0" smtClean="0"/>
              <a:t>- Contrasting shapes within a meal make it fun and appealing. </a:t>
            </a:r>
          </a:p>
          <a:p>
            <a:pPr>
              <a:buFont typeface="Arial" charset="0"/>
              <a:buChar char="•"/>
            </a:pPr>
            <a:r>
              <a:rPr lang="en-US" sz="4400" dirty="0" smtClean="0"/>
              <a:t>Flavor</a:t>
            </a:r>
            <a:r>
              <a:rPr lang="en-US" dirty="0" smtClean="0"/>
              <a:t>- Experiment with different flavors in a meal to stimulate the taste buds.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Meal Appeal Characteristics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Texture- </a:t>
            </a:r>
            <a:r>
              <a:rPr lang="en-US" dirty="0" smtClean="0"/>
              <a:t>All meals should include a variety of textures. The texture can vary from soft, crunchy, smooth or chewy.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Temperature- </a:t>
            </a:r>
            <a:r>
              <a:rPr lang="en-US" dirty="0" smtClean="0"/>
              <a:t>Serving food at various temperatures is another way to add appeal to a meal. A cool side salad with a warm meal is one way to vary the temperature.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635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 What is wrong with this meal?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2" y="2847975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24" y="422374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12" y="3082447"/>
            <a:ext cx="2400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1"/>
            <a:ext cx="9144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BC World" panose="030F0702030302020204" pitchFamily="66" charset="0"/>
              </a:rPr>
              <a:t>Answer questions # 9-13 based on the Meal Appeal Characteristics.</a:t>
            </a:r>
            <a:endParaRPr lang="en-US" sz="3200" dirty="0">
              <a:latin typeface="ABC World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What is wrong with this meal?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QSEhUUExQWFBQXGBcXGRgXGBwYGBsXGBcXGBoYGBcYHCggHRolHBcVIjEhJSkrLi4uHB8zODMsNygtLisBCgoKDg0OGxAQGywkICQ0LCwsLDQsLCwsNDQsLCwsLCw0LCwsLCwsLCwsLCwsLCwsLCwsLCwsLCwsLCwsLCwsLP/AABEIAMIBAwMBIgACEQEDEQH/xAAcAAACAgMBAQAAAAAAAAAAAAAEBQMGAAIHAQj/xAA9EAABAwIEAwYEBQQBAwUBAAABAAIRAyEEBRIxQVFhBhMicYGRobHB8DJCUtHhFBUj8WIHcpIzQ1Oi0hb/xAAaAQADAQEBAQAAAAAAAAAAAAACAwQBAAUG/8QAJhEAAgICAgICAwEBAQEAAAAAAAECEQMhEjFBUQQiEzJxYUKBM//aAAwDAQACEQMRAD8ApeMpRcW+qEZXTbEtkbJRQyis97tMaDsePoP3XlY6ktst+XiUfsgwVwlOMpPqO1NbYDmrFRySmyC97nOHCRHyhFVqEiGDRxmJkeqKLjB2iPG3B8kUmgSbAEnoJTNtGQARpeLQbeUrfMqr9J0OMDhYTzsLJdhcaf3niPNO/dWh8vlzdV4LDh8ldu5wA6XTTBYcU50F1xBM7jlZJP8A+iO0bWuvDnriYACU4SAyfKyzVN6G1amXOa1sNkgX2va66Hk2Vtw9NrRBdxdFyTv6LilPGOa+ZcLyCec8wuu5TnIqUmOJuQJ8xYp+KPETje9j+V6gaWLBRLHpo4mXj3hoJJgC5JWApJ2iranNpTAjW7reAPgSslKlZsY26MxGfk3psGn9Tv8A8jgvMFnNUk66bSAJMGDHrIPFAVKgkMHEkeECD5ev1UuJoaYIu2wIAuRvIHLh6JH5XZR+OJZMLXbUbqbccjuDyIUOKy/Vdtjy/ZJsFmLaVQFzopkaTI2I2J+XqmY7R4eY7z/6n9k7nFr7CZQkn9RFm7HNaYsZQlDAgAHckblWqvUw+KbpFRpJ2IIn2KBfhe5aA8jkDwPksaSjpgb5bQlfLLzCmweY19wwEcDsfcKatXpTeCduY9Otk+pvabAQ07JSyQ8BuEvIJS7UYmmBy6w75iU1p9pMWRsz2H7pfjMEC0tnyKmpMIaByEJ6etCd3s1r5o95iuS3ygA+oWGiwiA0GePH3XlZoc0i2yFymp4SCdiirVgtu6ZrJp1Gtklp53TINQGbN8IcDdpR1GoC0HmFr2kwY6dEjVsdrLQFbByAYLsuphxc513A8eCYOMCTsgNWit0f8/8AfzR9amHNI5hbPsyHVCypmwBIAkc1iGZW0jTpFp4dVibwXoXzfsouJ22t9/BSZFVc8upiBpMyespPj89oxAOq3AHl+6Y5JBw4cxx1PMnnPJeUoOELaPXyuOV8bCa9El2kGTO8T8FbMny8hlxB5kXVdyIankmTpMc7gq7Yes2OSdij5ZPkqKpFM7bYSlQo6jL6jiALBo2vYDaFzw0gSC217q2f9QcSauIFMnwsEjqT/pJKVIDYJiajtB4vhPJ9m6Fn9NULjHOenotX0yyNVp5FPNKV12O1RKZHImK+V8V4Vd2jfBU3VHFouYkA7norZkD3hkEEAG3kUm7NNAqwZvyvfz5K7UsOAIAXRVuyJdhWDxpCOrZ0ymL3PIbpJTY8Nc54aGydMG5HkeKEdSLzYG/MX+KTkzVpFuLFe2H43tLWfIpxTbzsT8UNlmYnvR3pL+rr25D74oavkr48dwNuG3kleZU3MggFsbGDHukptvZWoxqkW2s9uq3hDrmJsN9uGy0GJJHNoHAxx4cY391XsqzipUOnunVHD9IJ9+SsLcBiHM1EClFoeR7+GfiUdV2A4tC3MKrnOZTYCXOIgReAQSfIAFW5nZinpMkkkeUdQOaW5LkzGVjVLnVHfqdFhazQBYH3VrGJA9fku5JgSbXRXX9lKJMNc9tuY+oS/PMhfSpaqdQva25adwOJF1acXSefE0BzenJC1mOsSQBBLpMBo6yhcP8ADObOeYXGibldC7N41lVga78TRby6dVzoZTNV5DopAmCIJubCCRA3v8Fbez2Lw+HMuL9URqcJA/8AHbhwW/jlF2gptSRb6lIfe6CpVWvkC8WKBzvtFTZobTcKjnXOkSAzmYUGCxJD3FrZ1Tb4qjErbRJl1TD/AO20+R90FSwre9LSLbi6Lfi3xamZXmCwhnW8kuT02ltiGk3pGVstZBgGYtdDZdhWvaZmQY3TYlLsH4Kzm87/AFWKTaZzik0THLmf8vdef21n/L3RxXizkw+K9CzHYANbqbMjrwU+HwTHNDr36ox7ZBHMQhMqfGph3aVvJtGcUma1MqBNiYWJksXc5G8InzXlOFNatTp/qcJ8hc/AFdMxORNpDXRYGz+IDnsCAqz/ANOMEX4hzyBpYIM7y7aB6G/7rqAIO9h9iUnP9tD8T4qytZPhnMEaTaSSeKe0Tz2UmIIYDG0fFVrtBnXcsImXOs0fVBDRsm5PRXe0DxUxT9OzYb7XPzQ9NqfZJ2cp1KLatV7w6oC7w6TvOn34qDHZHUoNLzD282z4eA1A7Sufo9LDlilxTE7jCHfUdMAAzzF1s96hbig11xtC6KA+fK8VDjKsQyi6YJcReI+HRWSlmIcwEWnYcTwA6cFWcHhdR7wjqG7e6IxGPbQa0uE1D4g2Y8p5BA5yrjEgw4OP2mWqtSc+GtgRGqTceSlwNAA8Secx7KrYntgSR3TGtkAuJHi1RBE/VMML2sDX6KzbGCKrYmCAQXN24i4S5fHl2Uxk66LkXNAIeDttJ28+C2oYtmnxsGm8TEW6ckpqY5rrsf3jeJ+iKw8MAI2gwZmxvx4IU2mY4k+UYZswG6WiSLQD/CMqYbvHQ4N0jl+6WU81AJ1GyifmgP5oHALVVGO7G1fTS3IuCbfJCPxocIAPQbn0SfG5tq0Bo1P1AwL2Fzb0VhfWDWNewNbqFx5rbQNMCpY2pT1NN+XH/SR4zGvqEiSLjUBxI5+VvXyTLNcSAHP1fhBMDjAmIVeyGt3jSZvrdPPgfv1WYk279DJJJBTW8t/v4L2tSgExc2479CeSnp77SpcRTEG/C9vX78k9TEti7EUA5nEkySQTIIsPO5BSbC5viqDwGvc4gyGuEtI53urE+kGWsZ/D5eY+SCxuHZSrUn1Drb+b2BAMj0VCdo1U+y09nu0rcT4HN7uqN2nY9Wp4uUPxT/6htZ1pMeHgIsPSyvuWOFZpIqPBG6DkuVX/AAVkxtK4jHG4oUxzJ2CGweEc5wqPN+AWuDwpc+XSQNiePJNEy0lSJ0m9s8XoQGKxp1aGCXc1jMHUP4qhHku4+zuXoPhDVcIdWpjtLvgVGMNVb+Gpq6OW9DHHVpqN0n4Fck10bafZ5/VVRY05PMbLEw0rF1r0dT9nOOy2HptbrpDSHgcZmPCJ67qzNdZIOzeG7ui1vKbepP1T1rpU5TKyDNqmmm50TAJjyC5HjMa6vUL3cdhyHJdjrN1MI5iFxZgiRyMeyKHkPGtlm7I16pf3TXQyC6/CI+a6JhKeumQ9okS1wiZB3B6cVy/smScUzTyM7bR134Lp1Ko9rS4bt36jn5/sl5NMOatgdTIqFOk1hYHMJJdqIJB5tcLqrV+yjaVTvWPLqX6SLtPU8QuhPArUoe3yMcUpoUdMgjw7Eb+qS5yT10zu+/BTcQ8tk30tkwB81VcRVc8lzruJkn6eQVwzzBmm5w4X9RwVPrTdUYEuw5+A7B41rWFulpPM7+YRWCoU3tcXOgtAidjcdN90guiqFZwsqNI79tFs7L4oB3dmS10xF4MceitJyx//ALb4ng64+fySvsXgSGBzhIeCdhMTG+/+1Z69AsHh8QHCfE09FBm3K0E3uitVsNWDoqUzx8TBqbHO1x6/FVbG5mQ4i87R9IXSKOMfqaCJHPj6hbPy6i2oajaVPWTOrQC6YiZIldDi9tAOTiyu5BhRTALr1Hi5PCb6R7J/jqkU2N4aBB6ixHnsvca9piaYLhxAg+4Q1GppEBks/STMT57Jc9HJ3sW16Te7drF3tcJd1ESOt1TcqzE4epe7TZw5RxHULoraTa00hZpbsb6eQB3JsVSM4ygscRpggTHAjmEzA1FU+hlp6ZZMNWFQBwIIOxB+7ouq7VqMxMDboY9OCouWYruTJ134NIA9QbKxYHMalc6W0tRJngDHU7J3GhcsL7HBaXGTYDcDbf4DZV7Pq/eVWUwAQ0y9w38UWnoJ91LmeNxbKhw9NrQ/TMyHGDwEcbWDva6p9OpUa57Td7zpuZg6hM+eycuhS0WeTW0U6TZ02kdDEkq55XhGYYeMlzyJjp0Gw9eSU5cGYZoY273X22i+3LZEMrFziTcqLJNN6Bnl4riiz0MzpneQeS0dmVPn8CkTWnebonD1byTt0HxWYvkKDqSJpSkybLq7GlznG56T5o/+5U+fwKEcAx4fANN3Tb7KZspsIkNbHkF6UnF7AhfRAMxp8z7KPE4uk8QZ6GEcKLf0j2XraLf0j2CFOKDqTE9PMHtAG8c16tMa4a3QBuvVRS9CG2vJXKMt8TXOtdzXQ0xwIvfZWHBODgIhwN5VPzFukkgaQbo/sdjj3hpG7XXHRwE7dQF4mCbvifQfJwpx5Itf9KOFlwbHmKtUcqjx7OK+gHUjzXz7mtImtVLbg1akRf8AO5ejjWzzOTieYfFFjmvaYc0yF1LsfnNTEUXv0xpdG9iYBMe65jleUPrVWUy9tPUYk3ixO3Oy6nh+yPdaH4SqaZDQHUySaTzEFxFy1x5idkGaMP8A0NSn5RZjT1ta9m7b9DZC93/kBI/Fa3A9UFlFGsHuD5ZMRcb9CLEfujMZV0PBdrdI2E2PGY3UrGLQs7S4LvG2jU37j3XLcX4Kha4Qeq7OzEU3TYgu4aYM+Sq/aXss3ElsHuyDJcRNuIiUWLJGL2zJZElRzkt5fBSUKcmB69ArTS7L4f8AAKtVz+bQD7tATzL8v/p2NY2m10Ce8LRJm/iTpZ41oOEr2McgzRjmMaGw6AAACNuRUmcZh3cuc6AOBs7yA4pXSzgF8aGtay7i1ony81pj8ZRxbhUFV1OpENDxpFv0vEgHz36JMY8jXpmYPtXSL4c1waAfFF7dBPVFY/tfSEBni4TFvOyrmZZcWGHyOR02Mjg4C4SwYMbTfhy907hFdAum7LbTz/W4AhpbO5v/AAnIdJLHgNJ2c2xjh5rmmEpPa4AbOPh5GTE+66fgKhc0OIBiLcBAjbyUuaLi6CVGxw+mtqH5g3/ybNx5yoMxpNfVeyqIIdLXDcA39WnknLma2tjcXH7IbMcqqPqCo0i7QCDY2+wtSdaBtWUnGZG6k4y0OaTLTw8p5p1k1UMaGw6kfIfNWJuWPLCx8Oadv+J5hJHZXWpy1xcTw2II6I/snaOck1Uhk3KKAJrPAL7EuDrmAIi99uS5DmwD8U807N706eBu+fmV0ivgcQxjhReA97mNbqAlsm5va08ivcD/ANNGAtdUrOc4ODoaAGmDP5pPqnQnrYmlYlqE96bkwAPl+yPw7yE6q9mGs1v7xx0guIAA6peyBFrk/DqAvPlBoTP9hdiM3Dahp2kRM8ZAMfEJtg8RqG0FUbEMJqvdvLndeJ/hWXI6pLNVzBgmOMSJ++aHNFxdoJ49WW/LCHNLHCePotv6R9O9MyP0lCYLENBBO3yT1jw4SDIXofFm/wAf+C0kxd/cHD8VMgrx2KqPsxhHX+U0C9Cp5L0dxfsWMyq1zfisTRYt/JIz8cfRx/F4gX4dOnD6LTs9mAZiqZOwJ26tISXHYqBJ3PW/VE9lmNfUJmXC8chzXn48PFcme1lzr9TqFfOiWvLG/hY5xJ5NErhNHEOaTe7jJjczuun5njTTpu0ndpHQiFzzEnuWUxNyJJG580/BkbuzzPkVFqgzD4+mwBzG+MceM+uyvfZztMX0wZB4EcncQuY1XNcBpGkbG27t7pl2eNSg4kAllpsYnmDzhHlhyV+TseVt0zq1LNmk3EFNqFZj4mD981SaFYOIKb4V5HFRxbsoaVFiq4EbsFlXO1BPcVAJJ0m2x6+qd4XHkC9wpK1Vj5a9oId7+61wV2hHDeimdjMAaGH0ujW4y76NB5AfGU8NYCx+KOxmUw3/ABOjmDy6FVivlrtRmo48A0AiByK6XJytlGNKtEGc1Doc2k3Uf0iwk8SUtwTBUptYANQJaeEmec+XsnBwL2tI2H3uqxi8SaDjH4S4Eja/MdU3E/ATiWAYp9L/AB1P8lI/ldcAcxxBHC62yvMMOwlr9Ypu4OAc0En8QeIPPcbJNTzplQEEhuokmdwfXf3UOIfTDbVG2m88E5xvQuhvmXZytqJo09TJLmuY5pBbuIEzPRWTI++aRraWN4lwj1g3XNB2gqUvDRqOAm97egNvVXLCVqtSmxznOJLQSDbz34gpOaLpWcn4L1gK7JIBEnhwlEvxYbMmIJA68QqXg6oDiCb8L7HfgrJinMrNZE6zAdAmbb77oIydAtbDG48AGYNvsoT+4NqO0Otbzg8Ct6ORk7v+EW6zstqmV06dRpDC3mQTB25rXzo76mmKIb4muBIiQRZ1xEcncfRPqLLTzSqu5rnE6ZIiLcBxUmXZoHSwmC0kX6GPojVKWwGnWg8sBkfd1Ws3wApOGn8LrxyPH0uFZXGbhVX+q72t3LifCXE+n+lmWqFyVlJdl+ioeBBi5tHlHK6tPZvD6pZqhs6i3nH2ELntNukuJ/Dv1vEe8fFEdlKgDwY3tMW6T7pK3JWUJ8sdlrGEYG6Q0AILJnQXsPn9D9E0Slx0YgcnfX+V6EOmiOWmmNYWL1YhDMXqyFiI4+YsVXJUuRZmcPWbUgkCxHNp3C8dQJZPMgDqURhsIGvpiBJJN+QCJuNUDbcix5hnbKzJFOpB1ASQ0/CUszDKa+I7o0aVR50wQGmx2uTYbK008ZS/pe6pQyqBxEXO6aYjtMKFFoIJMD8DeMbF2ymguL+o3JHltlTpdjazaY1kUrydXidEH8rTG8cUz/pG0maA4vDRubST9Esf2orYio1ujS0kzBLjHW3OL9U/w1AgAEnrebpeaUl2dDhFWL8JTqNceDff4SneBxDjwgDnxWjWjkpCIFzASL8gvJJhDce7YAfNT08WTHQyh8udTcYIJuL7AJxm+DZTa0tEXAJ3tCym1ysz7LYXQxwdEkAkCR8IlCZlDHTNjff4JaYIsRznjbl1VSx+c1G6qb92vJHPb5Qmwueh2Ge9lgzDOKYabz98FTszrB7rggciCPmEsfiS9+5mbXT9rXvAp1IGkb2JvtJ8k9YlDbKeWrRDmGWsq4ZtZjgKjQQ9vOPLjsfJM+x1BkMAa0uJ/EQCZ9eCQYui+l+GRKBy3OX4apLCQRYg7EIuLlGkxMpJHXaNDUSHMa0jiAN/RKsWx1yZBDt4kRxSPA9rwYMEuPJ3HirTXzZoaGNF4mPO9+qmknFfY7klsXDCExpu87kAx5lO8K0sA8TQb/mAMpBW11W+Iwydohsi4kD6oDH1H0W6g8mItvN+qVHJFySF/lTdFzpZ4aIcKxknYC5jmSOC0yTO3u1iqIZdwJvDRdU2n2pqloAIjyv5GURgsZVrv0ucTqB2sCBc7eSpdqtm1dltrYpxcHsJcx4nyPJCY17qdTvIs4y087CR5zKEOHHd3qFpYC6Z8JAEmUqOdGsGsH4GmRO5OyCVvYyOjomU44OaPFPzQuZaWuFcfmlh57Tv6BVnLq5ZqIO3LqQjM4zE/wBOW6oe9zQJE7bwPKUKbkqYLVPRC2jSqHQ8kybGZHnB/hZlYLHubIIa7ccYMJG2nMjV+GQZBHx+osVY8lwpFJ7v+2P3sixxXNI7JrGx6c4H6T7hB43FCoQQIITXLyDTbbotcypg0z0v7K9NKXRG03HsH/up/Qff+Fn9zd/8Z+P7KbKamqmByJCMKxtJ1RqTa7FpzJ/6PmsTNYttejuL9nzw6np07ERx52NvZRYh5FVh5MHxLlPiGzHNLsS53e6nCAfCPICLffFLhtg3sa96fC8E3HsUxZm2puioARz/AHCHyHKKtZgFIBxOogExAbvv1KnZ2cryC+mWib+JsgcbA77rpOK7KY7C+z2Chz3cDABHLf8AZWejQQuEoMpgNaIAsI/fnO6cYShIkrz5vlKxbpdC/FDTsltWpKd4jBl8xaOJQeEyqqao1BgpiTIMknhA4DdK4ObGRjo8wTtIiBq3KY4+vUNDaRwPQXPyRb8qAhxZPr9Fj6jtJY0ABzSAIiLKlQ+vEKSKth8wa60wdr80s7ZsLxQeLk6mGOMQRt6p5guzAokVKrw50XaNgTyPHzRDey2trw2pEkuYCLNcfoV2GCxzOUIp2jmVSmWnqm2WY2Pxco9eCAzOg+m4sqNLXgwQeXCOnVQmrEQLxfz+4V0laHx6ofYuuwuDpNuBuPMKv4rBuq1D3bS77K1NQlWrJqrGUpb4nncx4WmNp4mEv/5K0LyKLjsEyTLO6Evu/VI/SBHW8p2Kx5oRr5UwhoJdYC6gyOWSVsk7GGGqlVvtJmhNaGjwNgwOJ4n5hanOnl8UmuBFxFtuOpKKlQueZ3Bj2VGDBwdsbigrHbst1jXT4iRHHp5orIcd3FRvfNIEiDy4HfogcrzHurGSw8OXUKwimyo0FkPB3k2/cJ8lY7JBw/gN2tzFgAZRqG7vELXZyMbXjzQGAED1C2xGTB74a3SeVvS68wFEtIYd5t1CGaXHRkCzZWNxzj5qHHFtSvGr8MNA3E8fIzKIoO7r8RkNvG+8bJdhqEVnOaWu1EmOBBMmORU6VIJbYeyCXE3vsOW4BjdO8I8MpBjfxOu7pyEeSQ0mkPhuoX5gR7b8VccDloaQ4ku8/mm4K5W/AHyG+KS8hOXUSxkHjeOXREubI81gWSnt27EJUqFeUHS5zfu1k1CTioG4iQZBMe/8puEc+7Bh1RtC9UZXqwI4EynaSo8bT8TTzHnsf9KWD5n5LeHRCnumTjXI8xNEtIEFsxw/FurK7FisxxafEeAN/RUVj5jf6e6c4bFgNDhAcDpcOfXzQSTkirBNhmS1yNTajg52sgTMx187q04QwFy7Pc8NPEB1ONTYJm4PmOf8K9dms+p4hgcCA7ZzeIPVBPG4pSYM2uToa6Ha3mCW6RtxJJtHsocTQe0gkxPwU+JxLho7tpdqMEDgIJ1eVkVhsWDYxygpcEPg/qK8xq1m0wGPDt7jh7ph2g1U8K59Bhc8hoGkSQ0xJAFz6KLMKdLi2Ogt8ENSxTx4W+JvCDcJ1m10Lstp1nND6hOk3g2Ptw9VZ8XmNLC0W6iCXRA3JMTsgG4ppOlxgkbC5Hmq7n1djHNBOp5Ommze5tP3ssje2bOm0iTNhUr4dr6tNj3OAEkQ9oN5Dh8lTswyx1PcROy6VRZra1gs1kS70hQZxhmupOZAjcTvq4GUEfkNOl0D+ZRdHMaeEJIaOO6d9yKDQ3VBNy0n5BQjECixzheobNHKN3HyPxSZouSSSdyeJJ6qynNbGOHItOGqtOxCkzMw1sbcfVIsDl9StPdmzRJkwAPr6IrAYiqXCkRrkwBx9/3S3gr9RMsLW0R4zE6RGrSPLj5pOakuJF5VkOBDpDha4IPAjh5pTicoLLs26/utxzitPsGM2nYM2qisHi30zLD5jgfMIEgjcKeiJTmi6GVPTLdg86a9o1t0kcRcevFTf1FPULg3G02VapEy0bSYE8U2wUNcWO3PvymIQSehU4w/5HGauitNN2prmgiPEBFjtcHf3XpaRpLQALAtPK1wdwoMTQ0lumYuIiRINxqmd1th6zmk8uRG3nO38qactnQjSGuCoanNAMuO88pgxx2urixVXLTUHiDbmwOm0W2TVmJr/pPsqMOJ8eXslzZU5V6HSX5pioGlu536Id1WvExFpNgvMtpl7y5xmL+vBPUK2xTnekFZfgdI1O/Efh/KPleSosTiAwSfRBbkw0lFExWJG/NHzaB0iVib+Ngfkicvp0YC9LDwsitRAFgJ9/ZQV64YJN15rbsXQtdTgkTsoMyc6mwFpAMx5iN+hRFIlx1HcmUFn2HcHXm4FjwtyVGPcgof4eUMuZUp95Jk7g8+K2w7jQcHU7EfEcipsopxTHW6LbhwXNDrNJEnkJuhnl+zi+j1MWBOF1s6ZkDH6WueIJaJAMxI2UeaZcZLmb7pjReJsbW9lXe1vaenhSGMGuqZO9mg/q/ZZ+NVxRJG09Gozkgd3VaCAdyL+U8l67FgN/xMN+RE+klUHMM8rVjqLgByaANvj8Vphs5rNP4pHEEC65YZLyMckOszzV9OQGaDuS7c9d7r3svgBWd/UVH6nklrdU+EAx6n4Ku5rj6lUiRw2mVYuy+NeWDXwsLcAOizPBxxa89ipO3RfC9rWwNhw68z1SvG4iAZUjaohLMadRUsY0hNbK3jcOHOdFpM9JSw0HNOgjf2907x1JA06k+F1/v5qvHN0V48taY3bQ7nBio0u1OdpeOA3+tkDk9drHmo+LXjifLqg6zXQW6joJHlPCY48kK9tzF1VBrsbJXFqxn/AF7+871wljzD/Pn5p2xrHb3CqgBDSJtcwnGExFhBv93U/wAhb5EuRUG1cqZuJ9QpsLllMcJPC23Va0a/oj6NeLkwBclRyk/AuwPHYQSw2lpLhPLltzIW+HoNc4EzYgTA+Z9l5jMRqqNe1riHWsOEyB0ndMcHRLh4WuBmS2JO4H0TlfGuynGqVskc25uABtw++C9ynDuqVBrYSxtwTsTtHVGMwIa6KpAPFpO3Q8kypYhgjxCEcMEpO5IyfyIpcYjDDsAAAAAFgBsiggKWNp/qCl/uFP8AV8CqeL9E6kvZvmDopu8vmocmHgJ5n5KLG45jmFoJJ8uqjwOOaxkEHcm3Io1F8QXJchwk2YHXVDRwgeu6lOcN4NJ9kvbi/wDLrjrEooQa2ZOSaosFOiGgACwWJSc6P6PiVi7hI7nE5hWxDWDU4gfNLXaqztoaNh069Up74vMVDdWXKsdSGim46TFidj68Cp1h4/0Gg7LMHcEi4WdpcuLiHRYhWfBYVsTYozEYZtSmWH06FC9dFOONbObZUyaY9R8SjO5lRUaJo1alN1ocXDyd/MpkI91DnbU2evgrgjTF5rX0aNcAWkWcR/3fsq1iKM34qz1aUpdWwiLDn9nSxLwhFQOkw7Y/DqmTsA2NeqR0PktK+EXmCxjqJ5t5H6Kvny3EmlhrsJpZaXGLpxUw/dU52iPc7DzXmAzRk6onmBEpfnVWpXIbEMFwBffieZS9ydMTONdDbBY7UOvD9kSHyqrgW1KRuIH3yTj+7MAMeJ0bAHfz2CyWN3olcWiXHwBcwqzjKtyRaOHFGYjvq14DSTa/Dp+6GpZW5pIddNxxUe2EosIwOJ1CDcGxC1rYbSbfh4KahlhA1QRdE06JI02MG/8Ax4X5/wCkaaT0NjKlTF/9I54RGHwBaQyTcA6TN+sffwTuhlkAH8w9o+5R1PDFwgtkwb/SyCeQ3hy2xHQoPYwlwdtPOL8+cI7C4Y1C0hzXDlA+PqrDgsNDRqHDYcuXVF4DLQIDW+wW48byb6E5HGDpdg2EwPMW5J7lWHDYMANbfpAuiqGWAC+6hzt3d0dIsahDR/27n6D1VeOEY6RNklJ7Ymr4Eve55ddxJ25mVJSygfqPsjGNRFJsIXORyxxIaWUt5lTDKmcyimBSJbnL2NUI+gN2Wsi0zwQWW0mlxa4SRt6JzCTY5pp1A8bEz68R6o4ybtAzilsZjCUxs0JZmmHDC17QAOPmm1OqHAEbFa1WBwINwUMZNPYTimtEdGqxzQbX8liU1cueCYgjhdYm8Y+xfKXo4RVpzMm8/stNBIncbJ3Uy8j8VLUOYv8AyoKdFoN5bPPY/wArm6R1NIEw2a1qP4HkDlJ+iY0u2OJH5h63+qDxtIBxAuIHW/3CEc0GbeLgfoVlJraGRugyvmtSpVa+o64kWsLqzYPETE7qn4KlrcB1VrFKIU3yccZKiv42SUdjdi9LBCgwtSQJRfReJNOLo9eDUkL8RRSvFYZP6jULXoJ2LLTNlFNCWhSIuEVTruaefmm2Cy+QvK+AXqRalFNnj5frJpAtXHtdHh0mbngB0UbsUJ2DuumAb+6nblhPBFUso6LlBeBbkwR2YEiA2AOVvcKNr3cvfdPKOT9EbTyXoi4L0DzYkwuLcPyyCj6dQFxOgifJMW5ORwRVLLY4IlhQDyMHomfygc+XsiqNI9B5IqnhEXRwnRMWGC8APLN+TXL8DqIACsVDBtZsPVZl+E0DqUW5GYkRaVTM/wAeH4jmyn4RHMbn3t6KzZ3ju5pOd+Y+Fv8A3H9t/RVTLstDm6nySb7otJWxc7bpG7c0byKnbmw4N+Knp5ZT/T8USzA0x+UeyU5Q9BKM/YJ/d/8Aj8Vqc2d+kKbNMM0MkACCNvvqpMqANPbYkfX6rvrV0b9rqwX+51OQ+Khr16jxBbbyT2Oi1WKa9BcG/InwOJ0EtdYHnw/hNpCFx2FFQcnDY/Q9Evw2MdSOl4MD3H7ha1y2jE+On0OdSxDNxLTcOCxYGc/wgsvMwpNIMtBtyCxYt8nIouJN0O1eLExjGH5KP8h++Ks7hZYsU2XsPF0ZQ3RqxYvJ+R+x6WDo2coan7rFiniVMcZWPApHC69WL28P6L+Hi5f3f9J6TRyRFNo5L1YnISw2g0IymFixaCyekF7ihssWJiAfRowI/AjxLFi0FDJaPWLFwRVe15/yURw8VuG7UTSCxYsyeBcP2ZMFudlixIHoFzD/ANN3l9QocmPhd5j6LFiZ/wAMB/uhio3ffusWIAzVLc6b4J4/7WLEUOwZfqI1ixYqyU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19400"/>
            <a:ext cx="2784852" cy="20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data:image/jpeg;base64,/9j/4AAQSkZJRgABAQAAAQABAAD/2wCEAAkGBxQTEhUUExQWFRQXGCEaGBgYGBsaHBweHxwaGhofGhscICghGyAlHBwYITEiJiksLi4uHB8zODMsNygtLiwBCgoKDg0OGxAQGywlICYsLzQsNC80Ly80LDcsLCwsLyw0LC8sLC80LCwsLCwsLCwsLCwsLCwsLCwsLCwsLCwsLP/AABEIAMIBBAMBIgACEQEDEQH/xAAcAAACAgMBAQAAAAAAAAAAAAAFBgMEAAIHAQj/xABDEAABAwIEBAQDBgUCBAUFAAABAgMRACEEBRIxBkFRYRMicYEykaEUQrHB0fAHI1Lh8TNiFUNyshYkgpLSJTSis8L/xAAaAQADAQEBAQAAAAAAAAAAAAACAwQBBQAG/8QANBEAAgIBAwIEAwYFBQAAAAAAAQIAEQMSITEEQRMiMlFhcYEFFJGhwfAzUrHR8SM0QmLh/9oADAMBAAIRAxEAPwBwBitVV646VGTUZVRxM2msJrTXWinIEnYVmwhgXJqwmgmK4hQn4QVfQVTOYOqcAVLWoSJkCOR96nfqUHG8tx9DlYWRXzjPNVMydKUEgwaAYjHOIOlS9uit6ixedOOxISI58/c1Ll6hmUhRUoToCrAk3LWAxzhVso+xothcw1AyLj9m1C8jw7uIcHmKWwPMqJ9gdqdMBhG0AhI8w3JuTXPxq67E1G9ScfFbxRzrFp0zEjmKAOY5ThhNzyAromcYJt1BS4LGwULEGkpvCqQVIA0BNpAuqD86DKm98xnSuukioSy/FFCQha7xPp2qZnMDyFpsT+VKWOxGggSe81bYzJzSNICxyiCRRLlyY/TAbp0ZizRpGPA+IEdK3GObnfftSyXXFgEqE7weX6V62h7VcApnkQaqXrMwG+8SenwsdjUaEYhJmPnyrRT6YkGRVFThbaLgIKkiVIgEFPO3YXt0qonM2ViC2oaj/wAtQPKNlbU1erYrsd4P3OjvxCS8zR4czztWrWYNnnQ5tLJ1Npdgc0rQUkdL3FVGckeCSoQsD+khUj2v9KUc+cGxXxjB0uKvNfwjUz5hVHG4jSfQ1ZYlppJO5SPUGlXEvvrURIjqT+gresy6lC8HmZ0eAli3YRvOa6kCYEiDWmGw+ogwSntSszgHV6C4pKRJkJuQLFNz1v8AKmVhIaQA2sqjkd6Viy5EUi7uH1OHGa0wk5oCSm6Z96Q89wnhOE/dVcEbd6OvcRiCCLkRJAoBmeJ1JEmQL3pbsGXTFH7PfJ2qaZbmBSqQLc/SmjSlYBICouOcHqK57fSSD370wOY9TKENIMrUkHUeRJj0qrpsvheVtwZmT7LdK3EaQKH53jvCaJnzGyfWrWDJ0JCjKoEnvF6W+LcSPESnomR6kkfkK6GZ9OOxJulwh8wU8f2hPhnEFTV+X7NGgaUeF8WJKLj9aam1VvTNaCe+0MWjMfjvLSGgRc1lQBde00hveQ0JOo1oTWxNRmimiYTFetrB9K1qB5YSISAI6VPlyFN62jkW9oHz7LgFhYICTb0P+KE4/FkrK1r83UnpYR2ormeNOgyQUzcc/WkfFYdbhUUqKgVEIkSSOVqgcqxJGwne6NzpAbkQy7nLEQp1M7wLn9mimR4VWKPkQQhJGpSxpB6gdbdKXsJwcVt/zXPCWdgE6rdTe3pTlws19lYSypZdIJvBSLknv+NLZ8YGxhO7nYCN+tSUgJi2wBrPGIBUsgQJnoOd6FN4qylJCjAuP0q3h30up80gRBjp0NTDOqsNQJ+smHTmrMWs14vRrCG4KZgrNh2j9asf8KQVFTy1alXt5U+29aZvwYy5dKS3PwkWHuNoqPGvhDKGwfMANRJ6f3qnIUyDUo495uYqgHh/WBuJsjMgtLKwLaFbieYPMVPlGUuDSlo3AkyD7kqqPUSoCbHcyLfOKYG8WPAAYO+5PxK9Tyv60AriStkdxpi47j0A6XBCuZ/PvUJzZSHACQUq2IESK8x2WJcjxVkqBmU+WRzE9J7CrACBACAAJHl+Ie5k1pFio/F0eS7O0J4dSzOiL2vtfr2odlvAKh5jiV77NjSPqTRPKMalAhYIEEDr8ud6P5fjQYBsaPpURAQ3MZ1JyBtuIEx2WpQ2UJUZSJKjc+5NqV8NngT5FKUFz/qA+U9Lbg1053Btr+KTaCJiZrn+Y5GDmJCUJQ2sgpHSANRjleaFsmJydPaNxZSqkPCeUu4nEjyglIF1H4d9gTzqTHYRbRSHEwVbKSqfpTjhghtASNgPSqGbuoSULMixiehiSKU2miTvErnJagBE7F+I2YcEBWx61BicrxGnWhYAiY8QfT9KOZqA5AI1BJ1J2Jt250Hbcw63AopOvkTcTyJG1ZjdcfawZQttuYIGGxKBKmlEG8iFdOk1o3iUKkKkH98qYl48tBXiDWpRlBSbaY6Ta9L2Oc8QhSkjUDve/YxvTCmojav0nQws7jdfrNktDkoHtRM4tnya0KUUiBPP5RSy8rT8Mj3r3C5iZuJHShbG0J8aHYmdBy7Ea0aht06djSxxSoeOTz0C3zrMoxYW6gSQZ/YNbcXNQ8hRslSYn0/yKs8Qth44nITp/u/V1fIMoZY/CwR7+lvnXQGFg7EEdRXO3WtOmFIUDcFJn+4pt4bfBBSTJF6LpsgV9PvM+0sWtA47Q8Ek1legHrWV0LM4GkzV94JSSTAAkk8o50r5Hxmh98tR5SYbX/V1kcu1W+M8OtzCrS2TNiQOYG4rjnikLBSSCk+XtQsBdw1G075icQlANwDyE0KeaW44UhcJAF+Z5n60nnHv4pCV+GpSlDTKdiRafnRjhxTyP9aUKQSkhV55iOtjvUeTOCxvtKsOM3xL2JytCQZuY5kmhTZOGjSBqTM9P3FFM1xh0WBMbQJ/CkDCtLffVqUspmdIPIRP+KVqGYbbVOjiBRqO9xrVngX90z2uK3RjXSmdah0TY270JaaSV6GQSCYTvKugioM4xqsMQlaCF8goGSOwqfwQTSzp+RVttvnHTh/NlqC0qSULIlBPOLSOsGrX/Ggs+Q6FEee0wrYwDakfhziQL8im1JgklQBUE9wNx3o5hdLgU4g6kk/EAQJ2/Why9Oy7VtEYWxZX2MacW4Hg0gYjToSQVRBUbRzgXoUjh5xDinRpxCViClS0ymI6fjQ/F4CEJdQrUlVjyhXMVmGdWVJQ2FKUTAjcn8q8bGzD8I09IhFo34j/ABDGHy7D+GtTrKUHXCpUTyBgGbDtUea/y2f5TYbGqABEhJEg2uJ70ZSwy0pLDxK3XbKIulJiwM2J2+nagOLeQkqbdSdSVRqCtJEWAB5jnfrTiFUUZAuFi1qL7/P8ZXUwpQKbSD5u/MH6/jU2VYJK3FJWuIT5YMST0/SjfDuSeP8AzlKI1CLRcTAJ5cuXzr3iHg9zUHMO6RphWgpkGLjTpg+xrNBqxxDPVKfK2xlPIsvSX3kOizXmid4PlntvQ/LsxuolR1Ha34Vf4Uxqn0Yt1SSl5SSkgpKASAqNM3j8DNVsn4bQtWh3EJSrTqUhtQ1JAiST93ccqzJiORQo5gLmW2LH2h5nFBAufUTWpLXiodUlJURY7kC4NtptvQvBt+bSSsJVIQtaSmYExtEx3rzEsBlZC1kqFwNNiORFReGcfAjSFbYxkczFE2gjlIH4UL4jeS5gnVDSjQCpClGEyD8PaTKfU1WXm6ykFtkubTYCJMHf50ZZwTTjC23UeVfI2vuSOkG81RjsvR4kDDSJznC56ostkx4iZ9Te0+1qouZqWVa1aEEzCT5jB7DamXM/4esIkt4pbdp82lX1AFcyf0Nvr/5yAogaifMLiSUEetj0qnFgDnmE3U6VFDeHEZyHPKCBfmY/Hao1ZhG1VsW/glp0ttOIe6FQKB3kifrVBtClKIEmJNugEn5CqD04QalO0r6X7RJ8jCEDigTTvluBwzSUKLeqfvbkH0pYGXIfWlTRDflEpgxI6HvRNxRaSltROoyd7e1RZGs0IXVZSy3G9brBA1aFD7p0woe9VMZhkKKSYWkGRPymhDDggHoBHvzqwXQkXPqTQ6TVTl+M13BnEmBQl8FqAFI1KSnqDB9DtatOH8UUvJGw2vvUC8OpT2hu5VcT7zJ9jRLJ+HX1rkwjSY1G59orwYhrjF+0CQcbrY4jikmva3ZyVYF1qJ6zH4VlX/fPYSLSvvJlqjEaeRP+aTeJeEmXX16EpbUTMpgXO9gL3mjuCzNKnFLn4bD1P9vxqzgWwtZfV6JHU9a5q5WvY9/yloVQOIp5Ph14ZaWVEFKR7zEz2qyl7WSOd71GpJdfWsnyhRm3tE15/wASdWoow7YISCSI2SIk/UUkklp0MYGnaa4/F+GklNyBttVPGOISkO3AI1eW0k2Mn0NUM+zN1CSlbQGrZe4npO6aEZdmB8EsPSqZ0XAhR2ubAT15VVhxHTqkvUPTACO+XobZbS6QEK5aZtPpvQzMc0LhBVC4nTMjSfz95FeZw4pOhpQIUEiABMm07e96FrMETft+RryWCSTOr0mJGFtvCOHxrRT4eIYQtogiU+VYO5IULmbSLCwpr4ayjDqATh1+IAfMHFEaU7xpSAFGbXtekVSp5RRHK81dw6XA2buJ03AMR0nsT8+1UplHDcRmfobt8WzGPbWRKCVt6xpLkgKHl0q1SLWmYMpi4qwrBpwbEsI14gpssiTMbnoJ5Vz7DYzEuL1IWsrQm0IKhb+oDr6c7U88NIcUgLeU444UglI+CSSISTsAPQ2NMADbicjqNeI6Xb5iQ4PKW0JIxK3C6shdhBCgJkGDc/kLVBj1oXpfOFcdWvSCT5G5sASDe/Qie1Ec/wAaok+E0HcSElaAfhTpgXVtNxA5+xqPOs7GEXh8MrUoKRCllMSs2Er+EEnVaOY2FeGEaYj742q/3+UaMCzpQIgk+wHK3ap0CCPiUevIUNy7EkNFbidI3SnVMiJ36STVVOblYlJKTN4FheBJqbKQjCJALWZU4hYWWsS40lTmtqyUjmAQYjeZHyrnHCWppKk6VeLiVlGmDqCUglVtxJkfKuvBa0snWpIUTAI209R9aEM4Yq1uABTiB5FixIEkjf0tcGmAFlA94zGQGuV8oyN5xtAdUNA8w1A60EHZPW0C/wCVDOKUalJUylZUolJJlO07gxHO9rTRfCZ4t1xTiFlaAYCUIMRO4+989+1GM4lKG1BWmVFSyqbAiIPQTG/TvWgAgj844u6ZAT+EQGcTiGxAb87M6iRsDJEg7xvNWMNi8S6pK1BS5BPQR6bRf3pkcUoua1IQ4nTAW3dQvt3FFHwdEpSA4DqGny6uxkWkSOde8MEVcx+pP8oiJm2DRmOGLYOgpOpBKtIJja4II7W9aD/w/wCC1pxAW8FJQyrUQpEajBCQDJBgwbSLC966O5l7SStSU6VOkpGoRpteP1FbZ3hCGm2Wl6XEjWmeZFiD1+I+5FFjBxrpkLHU1zmA/hhiFOKcTiGQlSiYGqwJmBbly9KaMFwE1hsO6AsuOOgoSpUJ0pVGqAJF9IvvU2WvupSuBrAkKUkyEqtIV0UJFj1r3NM6JsoaSm2j7wgSSRQnM9bwkRifLFkZL4CtKlEk/AlsSo9Z6R1qPP25bBDSgkJuZBI7i8+tqLOZupYAbaJcI+75io94vbeKEvYdCUoeffcBcQCUkASozOgRdP6VPp7iUu2VT/qCLWWZ0QrQeWx6gf2pvOISlouL+Ecup7fSlR/K0IMtypBFlER7GKq5jmC9CWdQ0pNgN+0mm7M1LImcAx54ceDy5CPDQPiVzPOAdz+VPjDyECwrjHDWdKbcQlUlBIEevMV1nCPpFjegNIdxPKNcndzATWVJCR8ItXleOb/rC8E+8UOKABeSkzBItIOx9eVb5ZnSXXA2DASmY6AWqgvJFY59KA+pISNSoAI0zYqHUnYTRbLuEVteIfESVgQClMBXMT0+tJKgi5Whs1KuaYvZDYAQDc7e/c1vwElKHlLWfjltPvc/pQjEqk3qkl1cJQ3IX4kp9ZmfbegViGDTpnABj03PeKG8YXnmoSoJUbAchcHvaDScifFSh1BiRqSLEjnHeK6zxHinlypjDqW6UgKVoUUyBe4/CuRZurEJe1PpUlfdOnbpV/SEFiNq/Oc3qvSD3jXmGMdw/hoaWpbDkBpUnrGk8tQ+vzobxC5qeSgeXl0v3oIjMySA4VFvVqKQYE9RG1FRmZdc8RDanF6YISJgzb0naaa+KjYi8efao0cCcO+PiUlayWm7qk/EbwI5ifw70+Z7we0ofyk6fT9Ki4XZUywgKSkLN1JB2PSe1MTuIEJOoek1BkzLZUjiVY8mYEMDOWMZS6xigdah5dASm1iZPrMDembMc5DSvCSryNtgAGJnmTHOItVzNxqdS6CCBIgD2533rm3GodZxGr/luAqF52IBPbcCixlsmwMR1BLPqbmdEyzHvuLYc0S2FQpSrHSYuCdwInnVjMkNMYhbmIdSWXgNDLhBSpY3I1CwsDExPTnz7grNFqfCdUthJKgSSABcQJtePrXUsJiUOI+FC1NWIUAYEA2na34VdjNCpP4ZPEBYROKceL7mIaXhVAmySnSLaAjzKChE3tPeieDzJC3PBaRBFxqSe0qHXcc+dXMTmvg4YvvJQhMApSBJM7AbXNo270Hy7Hh5f2hClGSoAEQSkQCUpAkwY7+tYVDGOXE2kmtv1k+Y45h3EpYcJj4G1X06yIIUNib2MRPMGl1WA+0pVh/HdZdbUQ4lJIkSZtMFJGxvHOdqJqytOIuidAVKluEpU0UwTexuCCPb1G+W5ajFPpcU4dWHMrUJT4gg+GscwSAoHrBF7U0KtX3mnSo2/f8AmLWKxzmXIYQkK0JdWhSlWXEpcQqQIIhRHS0UcPFil6UNaXXYNgCVXOpU9B8N4AtHOjKX2cYkp0hQSSQ4Pu9FD16c6Xclw/handMuSoiIOkTcqg2iUzfraKW1NuIAz0Nxc1d4kS4pErDTrZICVfFJ8x1gGRIv/mrH/HFOo0rWRsQpMyeYIjbl8+dZnuXNONKf8FRVYqKDEKMCSJ22vexpeU0ho2OkGFGLxbl/Y9aTktODsYD5h6gN50fJsx14ZKlHxFBUKtBSZi/fb2NWsdiEpcSlQQFgzrJSPLfkZP0vFKXC2ZqQAlJQTrhUmxFp5Ttt3o1n+BbxPwlOtYANvOjfYnlvflI60Sbr8oIZS1mSZk4hxt1CCG1NHU5YEBRvJAN7Dn+VUkZGHVKK1LWHBLg1eUxBAiJtFo717jcIoh5BWQ8tuQomJKIKO0eYgnua14dLigGkaWkJTC1gWSI8xTIhSjtfa8gxW7FqIliAhCUP7/zxPeE22UPOlkRIUAVC4A02AnYSCeZqtn+EaSlKHQtlIHkWhIUgbzBg6Yk9LGp145DOYhHwgp6Tq1CxJBsYQn8KG4/OlB04d7+ayFbpSQSeREH6bTO21GaC0feayl2v3EH5vgFNYfW262+xtpSDqg36kGLnkfoKF4jApxLCG0FLaUkr1oSJMiDqn4hHpypqf4VSlYThtQKiVkbp07iSdlXAAnaaVse+3gXnm3kOKcUSopbI06DcWmE85pTq5awJLlxIACDco4DKmmlpmXnQZTAgdjpk/U1ezjiJLWmDCh8SIMwe5rTC5wziACkaVNmYgAxzuK2zXJi+6nWpPn0q3vEaSPkkbUhiuqnm4cZKkrDWC4kSUA6xe+9ZQfE5WWToGGCgNinY/wB6yl7DYGev4Q1wDioGKV97xAJ/2hNh8yT701sYkBmTuok/kK5blmaeF4mkDzeYmYHT2phwed+L4bcEGwPT1n0rMgPb2hAQ/gsOENOLUlOlUwCNx1P4VDwtw0CU4h28zpQBIjkZ6VLiHPFPhiyAIJ6DamPDvBKAE2SLAdALCl4+TfAjWyMBt3k6yANiKW+KcvZxDRQ6kKHI8x3B5Gi7uPmQPNG/OhLBDi/9o2oxk38sWFobzkT3CbaC4kuEkiGwUxpuDqJBvzERFMHDmDXhE6WUh1Srm1za3+Kds8ylh6ARpXsFDcfqO1KufYB7CFC0BRSkzrTePUbjf0on6pywW5dgw9P4d15t4ZwWIew7RTiFalklW1xqkx6C9qgYxLji0gA+YxNyKsYjCqWnxFyQUg7xf/FeMcUuJbLes6h8JVBPYbX6daT4Ss+p45GASkq4X0PNeVSNfZJBt160t8a5b4y2m1EA6CdAuoAkTJ5bD60aTi8WU6iuJ2SUo/8AiPrUiXAUqKzCyDKlABXTygWqpXxj0mSZML96+kSsvy0MNu+EkkrIbHOwPnN/l6inTKsIjBleLxC4Ch5ECCVDeT+Q5c+UVmcIynTYnSbX/c0H4pytQdC20+RwSYFkkG8n7oNj861OoUt8Y7pumJbSxoH918IZ41Ush1a30FpxKfCbi8gi6T6m56RPclkGWtfZ0ONKK1BAQ8hKyoEx92bog3GmAZPWaV8iYCQkuOuKbKwgBtStAUZhMwQT2HXbaiWCzNWGfSEsKbC1edSiSpxI8o0iwAkgiPzNP1gHUY/JiIx+Gh4+QB/f13hFSU/Z14VDqCEJGo3JkkkeISb2i3K/aCXD2RqwuGc0q8ZakhKTGklIJ8NKjJ21m/vUOMyNK3/GKgW1AaknYm+45786PtsEtlKHD5jqkwfYRtWrk81Ti5Tf1nP8wU804jCMMr8MArW6AIdKQVKiDISI0pSYn5E38LiFrSFRpaLatZj+pIKSTsmEg270yYXK4eU4pSioIgIgaRq8tjAmwjeh/wD4ZH2d7DuLVodOlMHzEWiDHsT0rV5uKqLGRYhzT/KAxLTiCkj7qkm0K/pIP5i16AM5U4vDHDuAJxJBlO4B+4QUyCTEkSbTyrqmT5ShpKWoCdKY0C4AEAajuT+71okmdQak3j4QBAtz57TyvXgFqv2J6op8IZEvDeG2+tHiOmyQP6RJubxy9Y60ZzPhdDrjTrTiw8gkhaFQCmVFCFJ+EpBUbxMc6Lowi48bw0+Npje+06U8vijp3oMc5OGZQHSEvrJK0khRSkG4JBjVte4md6xvKPhMCFjtA2IbzMueE80hxsoI1IUEk2kSCRczBEAWn1hH2doNMYjFONvOGLjyX5KBixNpnc3pgw3FAcKQJKjtHOoHsc3iHQ062hxqYWFthaAeRk/CZtvQKQaJlieKi0BF3MWHk4hZeUkrEeYwOflKOR5mPWahx+NUFaUueJ4bhiGkgaQdUpWL3M+WmHPcGxikgFtaS1dJSQRp5pPMJNrQY9qVsv4WeSh1bzSwsJPhpTO/W0g9h61pJ7GUY8yMPPt9IZx3FSoVolu8BYIBKRMSFCxg/OgeY5/hWUkjDrdxjoAUpaiArkkk8xAAiL8+tDsdlym0FxaHITvYmBVJzO2UaSQFqAOnYwFCD6AisR2vcT3UJhGPyEXLPjEuJQ7hxh3iAREeZJMXjlY70yBtLuInULQlPaBc/OgzeNU9hCpSkpUqyIkBG/PnImiuR4pxCEglKlJF7fKpsw81iTYMoQGOH/DtpKjbcD+1ZVDCZorTasorQ9omzOWZdilBS4TqCuV9u1F+HMsWUOOpGlSleTlbt70Yaaa0o8GN9ki/oRRTBePJ1aQnkk3P02peXLWw7y3Gmo2e0oZbi3UI8NYUFlR1KIjnbboKbcPmaAyCs78wPbbelvHugSV+T12/GhC80gFKVahvAoMbb7jaFkwCtjDPFHGzOFwym8KP5i588fePMzc2/CqfD3EUtJ1K1KPxEbTSrjsleehXgrKPuqCSdt9tqKZJwmsfCHL/ABKWkoTHabn5VQ2gIPcRAxMSfaNmBW4tQcABSTBJO07QOdSZ3nR1JAg6CBB29D86C5WVsqW2Fa0pNrkgeh50PTi9b6m5ClIuY2kgECf3tUTYgTY+sr0lAAfpOjPspKQI1GNuQpRzQjCvIdUgAAm4g7iCbcxNM+X5gXGY0wobx170rZxhy4rS4laWidK1gfDNhc949Kocg0IjDs28gzPiNIM6iekT+xQXEcXqB+CR33Aqxj8Kl1Sk2BBiducG/bf50Vdy9t9RbegwNKVIMQQIEHmOx6UCYkXmdR1tPLzUKcNLLzP2hSQlvVpF/iI3gdOXsaInMyFE7AWoE9mqG9GGT5UMgJj2F/fr3NCuMMQ74C/BJOwWAZsPTpRLjXX5dpDk1DHb8xzRnjCwCpDYQgFSFL0pSmL6kzN7SCB71VwX8RcE9HipUhQuCtEnbqmY3PSuMZc0FRAkk0SVhyHCyo6XEx5T3AUOvI11iiKKM5etmM+g2M3ZWElOlTahZQBI+ggfOpF4j4kq0ITyjn7VzDgTKcQh4LWstsAEKSVSFzOyeVzPX511JOhCAoBSo/pGr+9T5BvQO08PjLDmLSlAKpIlI5zJiJ+lUc5zfw1aU3XYAATMmI3Gm/M2qTEgLCU6tKjJ3n2MbW61Xx+BdgFpQDilDWdKTbncn260YsioSqt7wPiOMcOyotuktuKsZSUJAgczYzPKtU54lTK14b+ZpkAmdBI5BWyvVMxzoTnmDYL+HK1KX4CpcU6IQtGkkWIhfm03EjcUyZGWnGh4SAGT8MDyx/t5R2pbtp45hZAoHliRnHHmKbCkpYAJBGqTIkRKY2IP4UJyjFqeS0XisrcXpCiqT8UTt0vc966djuFG3BYkfWl7N+FVogsL0wZKI3PY8p2P5Upcj1WQTMGYqfaAsJi3tSkNp3cKEiAFLIsZVuEgAk8qrYpoqCiHNPlEK2JV0I5d6jzjiMtT4IPiqKkAx8Bnz3/q2rfIgvGo0FopSR/qEXJFiUmL39q3MtAEToYuqr1Q5wM6txtZVIVq8L3ABMH0IvTfxMsNtC6hpGo6LkwJIjczfvUGWYBnDIS0CSSDKlGTJgT0mwHtVLFPqKvCVdQMeoOxFKZvDWxIHIdzUgyjBB9spd1qKlEkKgaQfuHSIIAtz53rTiThfCHDOspYZS6WyUKCEhQXbSdcT896YWEpaQElYbERcifmedLvFGXB1pa8O/K03UkGdQG4POaEZXu+8NVUmjxEfAYENhTKyNIvpPL0M7XJmrjbrTWnzARvBKpv+VJmZY1pxyfEUkgBIUk2MX/M1Z4YS146S4uUQTKtieQ/P2pxQ6baAE1PSxzZ8Vwa0pJB5wPzNZQPGcSqK1aCdIMCNoFZU+hv5ZSMS/zCXsqejVpjxJgdh/mrONecQJSStWxkmL9AOdWcjwLYHlQpxX3l/dB9TA9heq2dZghpQC0qTcAWkTyuCfrSju2wuXZWFmpLnGJWpAS5EpEGB22pbwzjuycMtSYKklKbQmxM0yYtSQmXAqD0Sfx2qfKXjpSUIAbiNJ2jvTwVG3M5aZnXeLuG4tiyFKHP98quNcWLMlJWq2kyLe1t6A4rJ0JxCQ2oFBUdQH3R0HbkKJYrEhSvDSoMtIEEgCfaaJwm2mW4cusWwEYMDgHHUJU2mEkTc1P/AOD9CFrSnS5IXAO6gZ58je21zTLwrpbwrQ1axpEL3m29Xk5m24iUEKSf3tVX3dQvzk2TqmY/KTZTgkob078/fnQPirLU+GoKXCVEE2NrgyRzA3oxleI7yOVT5oiRINTlBp44k4ch7iOt3CMIAQk4lcwQvZJIMyNk2HeevOguXvqJVCEtpTYJTqiJH9RJO97xV/irALKw+kKhY88CyVIgAmO03NVsNl7fxJxCS4Uypo2MxMAzcR0m9Y5sTudMRp1E8/MwNxGoHFLIEKOk+nlHtVhGcuGAuFR7es9aq8WPN+OCgkq0gODkFDaOspIoOrEd6ZosRwXEwtpZx+r7YgYdnRq+BAO5kyT/AEnr2ANWcw4beZd8Z9a1EmSoDWZAhIkxta/ptvVjgshzGIIF0gkc42kz6V1vMMElwaXB5FAybG3v+7UxszKBU+e6vEEyEKYqZNnLC2NeIUmGk+cR1MBUdhzFNaMWkJCmzraIF0m4EDzAzChz9OtIvEuQ4NjDr0+KXLBKlExJMxsAbA9dqu5BiElnxl/6aB8KSonUAUnyjkB03meVGGDb1FY9zUaWcbqZK5JMrKVRvpJ6CxIG3Y9KHYvPFaZSlSFqTq06iqZsLptBvEdKsZHmCHk6WkQUbggC5Nje/W5ub0A4hxim0kOJShSB5QhUi/LbYqGrtJG1C2SlsS/DjGqmEK8MK0alLXIn+WjSAEQIMc7mT2oyzmXiLKAbhJVAHQWj3pM4RQt8GVaEjmRM+lO2D8NuUN76SSTufU+9SKzMQDx/WJzVqJEIYDEyO9Vs4xoBCQbn8KUMw4u+yKR4yCpCkylbUG9tQUDGwgzNWMscXjj4p/loNgPvEflWeIzIKHMQcdNvxAXEyS+jxWj5kOaR0KFGD+R9qJZXjm8MyltWuYt5VH6xAvemvDZSlGyQZMkk39Rb9Kndy1KtwDRaWPqgu5/4xLzbOQ62tbSklwJ8sEfsGqvCubrxSgldnmhClR908z+9560z5hwu0qTpg9RY0p4LDOMYhTEQt2NKtgoCbz2Bv0r2TbtBxWTG37Th0KgIU851iflJj5VQzxxCkhTQW08mFaB5SRPMbW69qtt+DhlBKEeI+RdR+t+Q7CrLynXEjW2mxm3Ie/apxQatr+A4+sqB7zm2a8L/AGrDLxjTaWlo1eI3oA8QpMFSSD5ZEmIv23PP2ypaoHOwA5kmAK71gj4bLrJPMwf9p2j6j2pZwnDuDBGlgBWoELlRIIUCIk2vyFqtXqgq23MwYydlm+A/h2vw0/8AmEoMXT4eqDzvrE/Ksp2cdSDZVvWsqT78RtHfdgZzjJs2abY0uKKVAnUkg9Tce1NuQqwjoSttaXHInzGVJ9En4flSFmuHUk6PA80Ek3VIsJHT+9U8kSG8Q0txXhoCpJMyAJO0TfaI51R4NH4x+fScerV/7OoZri4tz/Cub8R5gt4qaQooTsIMSR1jlTZxLh3g4lxHmaUB7H17iqeV8EeM5qecLbakynR8Wq0TIIA3+lLx3rqc5q5ihwtgVeMhCwUDVc7CB0PfaiXFF1raQ0AtPwECN+pHL1otm3B2KYu2+HAORGk/UkfUVrlmKXiFFt5hXiJtqFp6xf8AUUxiS2ozwc9pay7MQyy0ylWrSkJJ7ixqjm2fhhYbQLqueVyedHcmyFtxTpJLfhQCVDckE2O1hE77iuc5xhNbi1tr8XzGLQQAYEDnam42Ngkw8ak3Quofw3HTrK4SlDiAbm4kf7enPcU+ZdxW0+3rSZGxGxSd4PeuLOwEglU8udorMufWhSlpMCL9COX9qsyYPLSyXXZszp/EOatOoS0dWvWNJSdufmH3h2oFneZpwytCEBbwBKLAzeAVdt7dh60D4VzZfjH4VJUIOoTAE7cx+5qXHP8A/wBRaBiFJSN+Sid+l5NRaDqpt6E6uJ2x4bvkwR4Ly1FSkKKlEk261jmXvR/pqj0rvOW5E22CkspWeaov/arT2RMn7pHb+9EclRR6napyr+FOD1LWsbq8oPKBdXzMD2rr6VeQahSJwrgsKwtScK4pTalSErnWk7KFwLSkme9NeYY0CE167JMkyEnmDs9wbbySlaDAvY8+1qUsEhvDurRr1NkgaDCrqsJEXsPxpjzTMghtUCTsPU7UmZW2CpbjxgqWNZHxJSkKkCdtUgV4gARnTYCx1R0xDmHQ0/8AZxpeSIXuADpOmAbdD5a5zmuaBay3r1BIupRJOoTIJNEM+xetSlsIKfN5RuqQBF/kaXMjykOpcNy4NweRHT3oQBWpuP3vKXyaf9NT87/pGXh/OXU6WwhahMeQE/OPxp8y7LV6g6454YgykXMHcGbDbvSDwkcQCRIIkEGBsd+fLeugfZVrQUlQSkiCpR1E9fLsLd6nZfNsLimMUOPNLrjCkAKwzflgSPMrbVO4sB/moOH+MGgSgnSUmDNqN5w+hsBlkBQmFqUAQLdD+xS4xl7SzdCSCd4FbqG18/CLPFTpmW52FxtRdL4MQaQspyMNqUUOK07hM+UczAIsOwirWHzcpUUkwU79KNjqFGKqjtHZahF6BZzi2UJUpagCmSDaUwOX1+ZpUzLiNwqCRNzE8hWmIyNaglTjmoG+kCxHQ0DZdqqNx4CTZh3JUoab+0vHzL+EHodvc71UzvGYt5M4dxARzSkeb2N59LVSzZId0lzZNkjkPbrS1m2ZO4NTa8PphSiFJIkG0jn63oca7hRH+GfV3hjC8ToSkJxBAIsFC8+wvVNnihp3ENtMSRJK1qBAsDYTeZj2mgeX4ZSiVKjzSTa0kybdJqxk2VJbWUjTrUbKk/KBzoj4ZUr37St+ldKYcd46/a0jc1lTDLTAkNkwJ3H0msqLwGG1Ce8dJUUiFOqgnyaQO+9AMtyU4pcAbg7mAmOZjvamDHJ0OXMJVYnkDyo/l2Cbw6FFHxLuSfS8dBzrq9UoVrG1zmYmGj3MXMuYxAScMV6ggxNgNI2ub78qbcAIgWkWtt7Ut5SouF5SgRAN/nFKzvF7uHUkLBhW+xgx9fnUWMszXGZcXaPed4veqfD74ThnngBrBKRI5wD+JFKg4kVjHEt4dOta/ukwRvJJ/pAi9NOVZO5h8M4h5aVlatWlMwkQARq+9tOwomDLbH2iVSiBLHEwW1h2GGpJVJUoxJgSok7SpRml08DobadxLzigs3SlMAJJ6z8RJ/GmLPMVqbZcTyt+H5irHF2lbbTJmCZIBI+ECAY7n6Vni0WPahHJa1U4vjkagUrTpWN/Xv19agynL1PqUgK0JQkqWs7AcvWTyrrGcZGwjCPuBoE6DpESSqPLfeZiljgvhxSGNa21h1RlYJEwJ0wJgWPO9zV+HqSqGDn0OwNV7wBw5lDiCkKEFyI5EA3VM8wJo3xPlUqQtAlbcaT1jlRhGXturMa0Oo8wlW/qDaPSvUnWL786jyZWLapXjdGxhPaOuSZqdCJPK4N/nRhvHyYJFcMcxD+HeX4bywiZjfe+x9av4fix5tlx8qLgFk6gANUgXAEkX2kU9WNCR5MNbytm+LWxiXtKij+a4UK/9Rtex9KZsmcfcQFvuAKUJSgAaiOpj4Z/cUr4F3/ibwaUnSpXmUY5CJ5c9q67luUIZbCEgADa1CWrYjeE2mopvZYpxpOvyrSolMGx/pnqRSTxEt1h4IV5W7+aPlbl63rsOZMAoJMW6WPrFcuz/NEKdOHfSVJiUuJ3QbiCOYt+9w7GqtuZgyZFGle8F4V86p1Gd53v171Zwafsyi8SVKKtuurrQrA4JcjT5r7SLDl+ERR3NcxC/Cwoa0qR5nFLEXi2mDcbielvTxXV32mDGVYBhPcjzAF1etWiVE2sL3+V/wAacn8OXG/K8E+YHUJ2vI39K5vjsA4HErYSp0FFrEAHmVbC359qv4PKsxWkpLQ0nfUSPcQbGltiX3E12GqhHXD4BlSSgLDgnzqnc+3eq2dNNI0lBFh5hagSvGwraULShO8BFz1MmBbvQbFYpapJO5oGUVQEq6fpvEGpjtGV3iYpSQmx2np6cqBK4mhSVOAuFJkCdJV0mBeLHaq+XZWp5MlaUJO1pUaYGsgxDbahg0tFe6vECvEII8ukmwG9jWgC994WTJhTyoIKwOZeO+pZSttsidPmKdXXaJNqY8bxMy22iCVcv6f+6KAqw2PcQpKmHwtO8pACvTkf/TQfLcE688sLQryCAnSQQeciJmvNjU2x7SRs5UbRlzPN5alCkFdoTJO5EyR0F4qhgcMXkuuYlZ0tNqcAQABIB6yT0351D4YSYUQD06VZaeQttTQvrSUnlY3P50ApTdbRC9TkZwLlZrHN+ESCSoiABy5kn9Kk4cIK/EVeD5ZNud+5mLd5qynhlBETpnYJ/T0rbK8oLKFpWpCkTKSJsO9rVqaQNp2MvW+TSD84cU8s31fWsoezhoFrjtWUvw1M5/ixyxeACrKAjmKo5hi1KOlKVGmrG4QGhS8Cq+kgHvzrqdVhDpvOdiyFWgTNHRh8MpAPnX8R9d/kKTM/Z1pQnSCrTN+9NeNwqZ1OEqI+7370PweQu4lxS1S2gf1Az2gGPntXMAKG+K4nZ6Tw2s5DtNv4f4dvDYdStMPOKOqdwAYSkdov701fZXHASfKn0k/L9a8yTJ2wmCP5qPvdehFXEuuMr/qRzHP19aTkfUdT8GJfTqISVMFkqFNFCHFBQ8wm/wBPXpXuOwTThSHlqQ4nZQMDvvYiijiUhSXke5HQ71TzZSVG4BFeINcD+/tABswVxWS202NQKVLAEbmxV+VCncUQ0SdyfyAqPOcKtbrQaSpSBJsJANhvysTVTiBKmm5WUpHdUU5cbMbAmONoPyTGf+dubFKh9P7VqxiS3j9M+Raj8zP5/jS/kuZJGKQZncTsNj1rfNsxAxCFA7LB9pE/nTvCogRN1D2Y4kNPK1tpW3M3AJvVp/JELa0tGGlQ4NlRediZIn5UE4hd8VxKRuYA/f1oli23MNhkNlRUo/6TiREEzAgzYA7cwKDSANjN1E8wl/DnCuN4xaHInRKCNiJvB/8AbaukvOgWKgD0muWNsPsMoeaeJWmylEDY2NriPX50QQ6p1ClpWpTg6nf9isY2OJoMcta1qIiB1JEf3rlXEuXFnFuI8RLkwoqgCJuExJggR9KccvzDxGwQo6hyn8aUs2xRdeK1gCwCRbv9ZrcZq6lfSm3mmBWEKCyArsef9x1opm+JbIQ4EyU2jSVKTPSN09b2tvyBpFW2nFJMUQJWdDJgGXnaNmTY8QAdxTIzj0kRN6VclIUkBKG4mDqgG3sZq7mDASklhaAvmFKUpP8A7Z8vtQqaFicjJhKMVMWeMczR4qAbkGSAYMfltQvCZSXwDrDaDfeVR/jv7VNxfgX3sQlMtqKGxsQI1cjzmRz5R1qth8O+03C2126DV/2zTG2ArmGucpjpY05Hl3gqbA0OJ8RPm1Q4mOenZQO1jTb9pIOlAiuT5bnDqXZSkhSLgLBAPKANyadskzN9Zh5LaFWMJJJ95NKcH5RINxsx2I0o0rUNcSk9+VCMwdJDbiQAowFDn0v9KC51mRKt6rZTmCnTB2R5j+X1H0oMgM8pm3G2Rh7FtKCtKVJ0qA3UQbR0sd+1AsbkQYzFttKlFoNlwgmTIJBE9LpPzpyZdPiJW6mIEpnnIiR7fjVTFYQOLL6vugpHoSCr2tRDJ+swoOYCw+JWHFuDcCw97/SvMXjRCcQg+VSglxPK9p+f41pjcehGpDV1m1+VRNZWfs4aSdSioE3jmD+VYKmEGBc5zJWHdKEKISfMB0nkO01lWM34bddc1LbOwAuNh79ZryqlGKt+Znmn0CRNVMRh5q2aw11SJGRcXcZggpQUoXBmesde9TNOaVGdjRZxiaHYnCVz+o6QndO3aMTLp2aRYpMHUncbGtTj0uApPlWOX6UHznMlYVMnzJ2SOvaeXvQVjHnFAK06ZO0yZBjeuccenb8paoJXV294YezhLIUlSpk2SNwf0NLuLzt5Xl0W5Kv+FTZjlWwUqFHpQtOGeaUlMOLKj5TGqY6Rce9BsPKJZhVTuZPjs/xwaCWtAiBZPmja8kj1tUeZcPNYiFKW4Vn/AHTv0BmrylShYV5SAQeUEWPpVXh/H+ElDbOkuBpSnHHComQFKiSbfdTI69oqnDnYCuYR6eyaEW3+GywuArVeNJFx7g+/tUuUYJKcQC4gLAJEKuDIgW96tLzIpcLz0/F5wBq0bAyefWmTKcraL3jFSvJ5ymAEncJ5k739qazMx9pJk6XuOfaUHG2FKugIXsFJt9NqsNuBaCw4Z/pV0PIjvS5xI4tKypJG9x0qmM9OjzghQuDE0C4ywsRWTC6HeNGUYspUvDujsR1B5jsRQnLMwLOIUyo+ZJj1HI/KDQpziRDmhXwvJMDe8nYnpRDM8F4yi/BQtKdJnmRJEdYovD0+qDjRsjUISxGKLOIkfA4NXv8AeHzv71pxClIPiII0q+h3NC2sx1BAcTJSRPpz+leY7FnRojygze5I5fShCEGVYMbq1yXL8aULS5AXeYOx/e/rV5/MC+oqUkJnknl7nel9CFYdLZcUnw8RJRvKYi5tEGRz51cfxqG0yslMfdO5/wCmtdTwO8vxZUPmOxEYMkUdQEHTztM9u9PGHwGlB0Nttz/tAn10ilj+HSvGbL8BJJITz0pBifUkfSmfHMMgfzS6udz5o/8Ax2FTNak3JupzrlPliHnmROJxS3UqSguAWklKlCefK0cuVDMxxeKw6QVAmdwLwOpMbd+4pi4zwf8AKSthzyJVKgoz2EH1OxoC3nbyglIaU4EJi178zPSaaltud5CwldjGYl7R8LRJG480TuO/qK6B9gSlkASBG5Mk9yTSZluK8TEMoUlKFKV5r3MSo/QRXQ8dGmJE1r7dqmAVEDM3SFXq3glaGkwAC4bnsbCos+yl5bbqwoJCEkpBvqgSY6VXdxqf5JSZQNJt0BFCLK2ZhFGN+Z4dRWkqsgIgX+dC28ZLaUirma4xQ1BahEwj0IG/vNAsA6VKcUlQUW1HSoc4g7UGmhN1bxoyjKFNAqbaBWoypRifadhVtx2SEYhrTNgrv2UNjQPC8QKVEqIB5jajuBxJUClagtCtpG1Z3oTSe5lDFYvwVFB83NJ7Hb868qpmGI8RcpBUEjTIE7T+tZSi7doQ0950ytDWVlfTmc4cT2olCsrKyYeIHzhpKkLBAIjYiaQeF1QXItCxHzE1lZXM631j5S3ofQfmJZ4pUQFEG9F+JHCjL5QSkltN0mDsnmKysrmr6vrLk4ETcMf5SvSsZQImB8NZWVgnTT1ShmiYeRFpQme9hTllA/lPf9R//XXtZVQ7Rb8fhE/NrhU3oJihb2/IVlZTsfpEHP3gHHfEr1rqmbj+U333+RrKyn9R6BOf0P8AGaLDyRO3SpcrQFPNhQBGrY3HyryspB9MubvIP4kiDhgLANmANhfpS9kQ8R5Piee0ebzfjWVlPxf7f6TjP/F+s7Hw75WGgnygvKkCw+FZ5d6dpsPSsrKixcn5D9Y3NzAmcNJKXAUggpuCLGx360m/wz/0XfRH/wDVeVleb0NMWLvFx0455SfKoaCFCxB0jYi4ojkeIWoBSlKUoqIKiSSR0JPKsrKZl/hj6f0nlhjPr4Z0G48NVj6Gl7BoH2GYE6JrysoE4+v6TGl/ND/KR6D8Kg4WH/3Hbb5qrKytPBiBxLGE+JXt+FM6f9Bz/pP/AG17WUg+r6RnaGMnbAZQAABA2FZWVlPER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15" y="2817325"/>
            <a:ext cx="2798386" cy="208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2817325"/>
            <a:ext cx="2484720" cy="248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1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What is wrong with this meal?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012142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201886"/>
            <a:ext cx="2743852" cy="22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83" y="230583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5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12.What is wrong with this meal?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89" y="320046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1" y="2900928"/>
            <a:ext cx="3690441" cy="244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264" y="320046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2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 What did you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Two Sentence Summary: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Summarize what you learned about the meal planning principles in </a:t>
            </a:r>
            <a:r>
              <a:rPr lang="en-US" smtClean="0">
                <a:solidFill>
                  <a:schemeClr val="tx1"/>
                </a:solidFill>
                <a:latin typeface="Arial Black" panose="020B0A04020102020204" pitchFamily="34" charset="0"/>
              </a:rPr>
              <a:t>two sentences</a:t>
            </a:r>
            <a:r>
              <a:rPr lang="en-US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29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Meal Planning Principles: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38865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79E2E"/>
                </a:solidFill>
              </a:rPr>
              <a:t>1. Budget</a:t>
            </a:r>
          </a:p>
          <a:p>
            <a:r>
              <a:rPr lang="en-US" sz="3200" dirty="0" smtClean="0">
                <a:solidFill>
                  <a:srgbClr val="F79E2E"/>
                </a:solidFill>
              </a:rPr>
              <a:t>2. Nutrition</a:t>
            </a:r>
          </a:p>
          <a:p>
            <a:r>
              <a:rPr lang="en-US" sz="3200" dirty="0" smtClean="0">
                <a:solidFill>
                  <a:srgbClr val="F79E2E"/>
                </a:solidFill>
              </a:rPr>
              <a:t>3. Time</a:t>
            </a:r>
          </a:p>
          <a:p>
            <a:r>
              <a:rPr lang="en-US" sz="3200" dirty="0" smtClean="0">
                <a:solidFill>
                  <a:srgbClr val="F79E2E"/>
                </a:solidFill>
              </a:rPr>
              <a:t>4. Meal Appeal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62" y="3156233"/>
            <a:ext cx="4193438" cy="24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6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2.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Every family has a food budget. Most families have to work hard to stay within their allotted food budget. </a:t>
            </a:r>
          </a:p>
          <a:p>
            <a:r>
              <a:rPr lang="en-US" dirty="0" smtClean="0"/>
              <a:t>When trying to stretch food dollars, you could consider sale items, coupons, store-brand products, buying items in bulk, and utilizing leftovers when planning meals.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82" y="231732"/>
            <a:ext cx="250018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40" y="1371600"/>
            <a:ext cx="22669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8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83" y="1371600"/>
            <a:ext cx="7716837" cy="1447800"/>
          </a:xfrm>
        </p:spPr>
        <p:txBody>
          <a:bodyPr/>
          <a:lstStyle/>
          <a:p>
            <a:r>
              <a:rPr lang="en-US" dirty="0" smtClean="0"/>
              <a:t>3.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388658"/>
          </a:xfrm>
          <a:solidFill>
            <a:schemeClr val="accent6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3400" dirty="0" smtClean="0"/>
              <a:t>Your health and well being is dependent on eating nutritious food. </a:t>
            </a:r>
          </a:p>
          <a:p>
            <a:r>
              <a:rPr lang="en-US" sz="3400" dirty="0" smtClean="0"/>
              <a:t>TRY TO INCORPORATE EACH PART OF MYPLATE INTO ALL YOUR MEALS!</a:t>
            </a:r>
          </a:p>
          <a:p>
            <a:r>
              <a:rPr lang="en-US" sz="3400" dirty="0" smtClean="0"/>
              <a:t>Focus on fresh fruits and vegetables, whole grains, and lean proteins.</a:t>
            </a:r>
          </a:p>
          <a:p>
            <a:pPr lvl="1"/>
            <a:endParaRPr lang="en-US" sz="3400" dirty="0"/>
          </a:p>
        </p:txBody>
      </p:sp>
      <p:pic>
        <p:nvPicPr>
          <p:cNvPr id="4" name="Picture 3" descr="wb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10"/>
            <a:ext cx="3034496" cy="1401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wb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58" y="0"/>
            <a:ext cx="3180176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11" y="192010"/>
            <a:ext cx="2393747" cy="140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3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2635703"/>
            <a:ext cx="7854269" cy="4026354"/>
          </a:xfrm>
          <a:solidFill>
            <a:schemeClr val="tx2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HAVING LITTLE TIME DOES NOT MEAN YOUR MEALS NEED TO BE “FAST FOOD”.</a:t>
            </a:r>
          </a:p>
          <a:p>
            <a:r>
              <a:rPr lang="en-US" sz="2800" dirty="0" smtClean="0"/>
              <a:t>PLAN AHEAD OR USE </a:t>
            </a:r>
            <a:r>
              <a:rPr lang="en-US" sz="2800" u="sng" dirty="0" smtClean="0"/>
              <a:t>CONVENIENCE FOODS.</a:t>
            </a:r>
          </a:p>
          <a:p>
            <a:pPr lvl="2"/>
            <a:r>
              <a:rPr lang="en-US" sz="2400" u="sng" dirty="0" smtClean="0">
                <a:solidFill>
                  <a:srgbClr val="F79E2E"/>
                </a:solidFill>
              </a:rPr>
              <a:t>PRECUT FRUIT/VEGETABLES</a:t>
            </a:r>
          </a:p>
          <a:p>
            <a:pPr lvl="2"/>
            <a:r>
              <a:rPr lang="en-US" sz="2400" u="sng" dirty="0" smtClean="0">
                <a:solidFill>
                  <a:srgbClr val="F79E2E"/>
                </a:solidFill>
              </a:rPr>
              <a:t>SALAD MIXES  </a:t>
            </a:r>
          </a:p>
          <a:p>
            <a:r>
              <a:rPr lang="en-US" sz="2800" dirty="0" smtClean="0"/>
              <a:t>MICROWAVES, CROCKPOTS, DISHWASHERS AND FOOD PROCESSORS CAN BE TIME SAVING TOOLS!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6" y="880381"/>
            <a:ext cx="3371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data:image/jpeg;base64,/9j/4AAQSkZJRgABAQAAAQABAAD/2wCEAAkGBxIQEhUQEBIWFRQXFxcXFhQXFRoZGBUYGBcXFxcdHxkaHSkgHRwlGxcXIjIjJSorLi4uHR85ODMsNyguMSsBCgoKDg0MFBAQFCwcFBwsKywsLCwsKywsLCwsKys3LCssLCwsLDcsLDcrLCsrLCssLDcrKysrKysrKysrKysrK//AABEIALYBFQMBIgACEQEDEQH/xAAcAAEAAgMBAQEAAAAAAAAAAAAABQYBBAcDAgj/xAA/EAABAwIEAwUFBgUEAgMBAAABAgMRAAQFEiExBkFREyJhcZEUMkKBoQcjUmKCsRUzcsHRkrLh8CRDg6LxFv/EABYBAQEBAAAAAAAAAAAAAAAAAAABAv/EABcRAQEBAQAAAAAAAAAAAAAAAAABETH/2gAMAwEAAhEDEQA/AO40pSgUpSgUpSgUpSgUpSgUpSgUpSgUpSgUpSgUpSgUpSgUpSgUpWJoM0rE0oM0qLvscbb0QC4qYhO0+KtvSTUVeX76klTiwyjXRMgn9XvH9MUFhu75poS44lPmQPpzqMc4nZ+ALc6QmAfmqKqjuKNJk9mVz8StAflv6ma1n8XJGikoGhOUZT8zmk/OaC1XPEbqRPYpQPzua/6QNfkard7xxee0MW7LTSlOuBMFKpCZGY+/IhMmom+xlpsSAkwJKidtPKetWL7POG1oJxC6H3yxDSTp2TZM7clK08Y8zQXwUoKUGaUpQKUpQKUpQKUpQKUpQKUpQKUpQKUrE0GaViaTQZpXzNKD6msTWKUGZrFKUCla+IXzVu2XXlpQhO6lHT/k+AqnXXFYukZ219nbzlJ2Ur+ojUf0pk+O4AWHEeIW2yW2h2rgMEAwhB/MvYHwEnwqIu33FSq6dyo5NpGUf6Zk/qMftVQvOLWmSGbJvOoaBUDuk6zlEpT1k6nlpXmzhF3eKzreIT8RA0HWVn+wFBN4hxU0wJSAmNAtUZuUxyHLYVALx5VwuWw66ojTKFf7ld2pm14MtWznXLq+pMifAmT6TUug9n/LShKfHU/XT0FEVYYJePa5Q14nvq9BA+tZXwQCZeulTExmSkf6QCfrVnubmffdT5E6f8VFuYnbgFSnACOcGPrQa1vwrbtkGFLUkg6rMabaTWw3f3L+IM2jFw6Anv3ELJCUgyRr17qf1VpXHEfaEN2yCpR0B0n0Okee1XbgrAk2jalKUlb7pzOrBB15JB/CPqSTzoLIKUFKKzSlKBSlKBSlKBSsTSaDNKxNYoPqsTWKUGZpNYpQKUpQKUpQKUpQKUpQK07i9IUW2k9o4NxMJRO2ZWseQBPhGtamNXj5CmLIJL8auL/lszsVaEqVGoSAeUwDrz9XFysKeVbPPB8hInKkj7wkkk6klRjVR3nwoLFxRgLSkKuMQcU+tI+7aBLbKSdBDYMk/mUT8q4/aoW6pTZd7O1Qo98mJE6AHkTOw1Mz4V1Vjh+5xIdviKlMMlJhhJhxSTvmV8AI5DvRzG1UHiTAEvXi2bIQw2EEFS4bZTlGbMtZkDNmMDUk86JW7Y4jY2vcYAUrYkpJJJknKiNSd5PpUwjiW5cTDNuoxspzupHQZTqD8vlXnhNjYWgSpSxcrgQUEJaGk/P5Vs3nGISMqS20OWRInruqT+1B6Ms4itOZSw2OiEk//YkJHmQRXy9ghOr93J6FyT4iG41qHvOJEuQVurV094iK+UYwwkaFU+So+Yigl/4fZtAe+8ZE5u6mJH4iompBtm2SYRaNg8s4n0jT9/lVaGOt+8lJP6TB9BWP428vuNNqy+DayU+Ry0VNYliBZSSnKiBOVKEpgDnIEn11qb+zLAXGW3Ly5zdvckEhW6G0+4D4nVR8x0rS4Nw9q4cPtCs7qAFlktuJA17pUVpAJnkNPOuh0GRSgpQZpNfNKDM0msUoFKUoFKUoFKUoFKUoFKUoFKUoFKUoFKUoFYUqAT0FZoKCgWvGLbOHF9agHDmWsTzcJUfSY8IAqo4Fwbc3ROJXTns6FHtE92XDOiSAfdEQZOszA2NWbiXgdpF01drcIsg52r7BEpzzmTECchcgkHT5HT746xZ27WnDrIZ1q1V0CRuVHkn/AL4URXOG7m7ulPMsOKTbpWQ5dOqUQlCZCQATqsjXJOk6naa9xTbuvvotrAPusxCFGSHVJOVawBAIB0kAARvoanuIMMTYi2trzEFFvMVPMNDs0BABKtRqVLVoSdTJMiq/xVxFdO3JbZbcYa7NtDbSUlsdkmSgxAIGpgbRB60EjYcFqRpfXSGUiJbDmZXj3UbHzNS9lhWHND7oKWfx9mEnw1JMazyqo4dY3h1EcpJKjPmIE1M29hfbBoq1+HNA8+4RMeNBY1ez8mSs9Fu8teSAJ9SNK9BdNoA/8VlM9UZgfmqY0/aoq2tr4Ky+yry9AFaHzygD5V4X7twlOUsOA89OfXUiKCZOILBhKW2yNilptJ675ahsf4nWltSS6tSwIEKIyz1jQ1EOh96AoqbG3eSYjr3JgetdD4N4IsgEvKeF0sQTr3AdxKd/X0oPX7IsDXb2q7h5JDtyvtDm94IAhsHnr3lfqq90pRWRSgpQYrMVmom9x9pslKZcX+FAmPNXujymfCglYoSBqdBVUvMYuFzBRbp5kkFUfq/smoq6vWxAUpby/wA2w+axI05RQXJ3GLdP/tSf6e//ALZrXHEDR9xK1eSQPoog1UP42gD+SknxWVfOEgVp4hxqlqJKEk9EiY+poLi/xEv/ANdvm/qXH+1Kq8lY1dnZhAHLRxX1CRVB/wD665e0YDiuQJBSPRX+DXypGIvD3yFfhCVLAHidP2oL8vHLpIlbSB8lx/30qEu/tBuG7gWybLtVK2hwonSTGYEaedU24wO+MBx9I05wP9yp+lQNww8w+F+1MrUnSM6fKIGu3Q0TXerK+vVgFdm22eirmSP9LZFeOM8RGzTnuG0BMEwh4FRiJgLSgc+tVbBMSxlbSFC1UUkApK3Wu8k6pIOedRG4qv8AG+K4mhTa3rcNFCsyV50KjyCVEn0HOIorpmGcUW9wgOJDyEnm5buoA/UU5Y8ZiphpxKwFIIUkiQQZBHgRvXMeGvtUSoJReDKrbPHdVrBM7f38KmMGxlP8R7O3VLD4Woo5JcSnPmT0nUEczBoLxSlKBSlKBSlZigxSsxSKDyurdDqFNuJCkLSUqSdilQgj0rlGHXxw0vWts0u4xFxak7SQhGiT4I2MnTUeFddqjY9jirW7eZtbYu3LiEKJbblUZYTnVsBIMT40FEDNxhtwh/EW2HnnFKWjOc5YgCTAVGbaCZjWIkzhjiplS13T7aVOr1K3TKU5RASEiIgAbzWm9ibnbvrebU7eoUUpSoZm2IAK3DvCknbNoImJ2+MEwm2dUpb1xmcOs5CsyTrqpQHSiLBbcdJHuQJ2S02BrP5QSfWsji4KVKlv77lLnpEbfKty0wq0HvC4WdzohIiPDMfSZreLdokFPsa9dj2qtR8oqiHf4sZOvaLSZ+LMmfkahbzH2laJVnG8g7VNXbTGoFukdO+ufXN/iqnjL1sgx2IUrYJlaiTsANZmeVErewvAb7FFBNuCy1PfuTplH5BupXgNPGu18P4G1ZNBlkHqtxRlbiogqWrmf22GlVD7M8OxVI7a+dLbBH3doqVrA5FSlElH9IPmBXQaiwpSlFZFKClBy7jbHL63uFJukZLInuOIBKCOXaEag9QdOk8/Kyx1sp7r3d2yoAk+eWCfWuqKSCCCJB3B2Nc94iwjDFuKaZSE3A1V2CwjJ/UNUzrsEz5UFfxLGmWtfpvrWnbG6uu82zlSY7zhKQfJIBJ9OlTmG8M27UKUFOLkd5X9hGnPlPjU32ywrKgJQmNk8x4q3+tEQ7HCiyJuHykfhR3PXUq9IrassCtGlQhoqO5WevmZJ+lHsVZbHeVmUdAhJkzr03PhWkLi6uiQyhTSPxRr03Jyj5mfCgn3b1u2RmORA3gAa+u3nVfuOLHHgW7Vlbg2CirKnzBOkeVZOF2zJC33O1cnaA6RtzV3U/pFezuOpSmW20tx8ZhSvPUQD5CiolzhTELkEqyoB3AASI6ZjE+lRGJcGdiO1cvLdsTBzLWvlpokn6RtW1iPEztwohtLj51g/CPny+VaT/DGIXSQtxKG24nMohKek5l6adADRFi4R4guUpFraON3JbEAJOUZBt/Ny7TAidByrTxhu+Fz7VcYWtxA95Kvvk7ESAgqjeYII0GnSu/wS2sVodcvkuKT3i0z2ozAbjtElMHUQevIjeRxXE7JbaXm8RuVNhQLtm84ElQ0zJC0gKkfmzA9aKu+F4rhF6nsXrVhKuaFMo8uQ0Ne3C/C9naYipdopUFgkNE5kNytIlBJmDqIO3XkK3Z3/DrqQCz2OYSFZ1T55gsyQfPxqU4Q9nYv0ezXin23ULbAXGZBELEq0n3enOg6ZFIrNKDEVmlYJoM0qMcxtvMUNhTqhoQ2kqAPirYetO1ul+6htofnVmV6J0+tBJ0qmYrxGbVzIHw+4D32wgJSkayM0mFbdflU7w3iK32UqdQpKwIUSAApXMiDtQS1UPie6eQ7cFV2LW2GQFSQFPOK7NJKUDkI5+fnV8rjP2huFa3iGWUqOZXaPLKlqbQQlJSkAhsEFMaSrUyOYV2/un2Lf2ZSF27T6lLU6tohbqSZTmOmbQjQnpsK+8Ks7HRS7m4Ko+FDSE67iMx59airV61uAHbxVy5cHQwtAbQgEwEpKSdo3NS6MFsVAFLzzUnmkLSOk5VJ/brVZTDNlZyIfvCeoU0CB6f3rYNhakk9tdx/8Rjx2qAZwZ9Pdt32nhJ7hVlVPTK4E69IJrwurh5ghL7S21fCeR5DXTTxoa2sUsEGSi7egnZTaD9QRW5wVxDb2l02wiwVc3K9O2QvO6BzOVfdQnqQoba184dwZiN4r3ewbPvOugg+OVG5PjoD1rqfCPCFthiClhJU4v8AmPr1ccPieQ6JGlCdWAUpSo0UpSgyKUFKDBqpcScCtXKi/buG2uNTnQJSon8SJEnxEE85q3GsUHM7izxS2H3jSHQmfvGyCCBsSDBSfl861Gmrx8jtFhhB3J95Q20Tv84q3cbYNe3AQuyuQ2USSypIyuHkc0SFDlMjyqmNLumyRdW60L5lSSUnrDiZSfWiJW3tGGJDSS4tQI7Vzy3gcvDy01rXdu3VgBa1ZeQmBHkNKjcRx9SZCECYCZ1O+8RziK8kYfcPJDlysMNnbN76/BLY1HzjTpFB53mKISciElazsBy/xz8TX1b8OuqIdvFBtJIKUqzR8mozHzVA6VJ2JZtdLVuFkavL1Wo9RyTz6zpJryU+F/eLlR18TAk78zQe6rptgQynWB33BJ66I90adZ5VV8cxdxaj94txapyidNNCYMAecRUgUvXLgatkZhHeWBoPxcwDy1mOp5VL2eDMWkEntnDqolR7MdJI1X0iQBqKClWPBdxc6kGD+EwlI03Uf8ip7DLYYMFlt1lzNGZso7TvAHZyAEnruNq2Mc4oLn3TYzqG6ECEIOmkbfudKrzWC3N2rUq8QkAJRPMuKgAelEbjOJtuv+2Xtkp9lSe4ezUlDUHUd1OVSd+fnPKwp4kwpOVy1skNvgS0ptgFen4ciZNVBQXYKDbd44FAjMWiVJA694jNEzpHgTW/YYr7CS9Z4ilfbKBezWwCk9VwVFSt5gfSiu2YPiCblpLyQpOYapUkpUk8wQQCK3a5vgPEbSHu0F+q6LmVLjYtlJPgsZZ22I1056CujIWFAEGQdQRzor6qD4kxptlJaJlSkqETGUFJ10BMxJAA5VOVzfHcqnipdyyyWlr7QL1VqpSkqCef3ZRB5RFBNcPXD1vbArSlSEEhcSFlalFSla6RKgPkaj8Nxd4OKSp1x0pJlxWWGzKpGUZc8AxoCBGpFalhi3tjqLOxCiw0Stx1Q/mqM5d+UknxjoNZzFcRZtGnlgy4lpxQcMFPaJTomfxSR6pGmYCgp95w++t4vN2+VtTmdRSHQpQKsyjAESddiN6k+Gr24acyvP8AZpKoCHEkpIn4F6KnwIqX4Z4tVcWjqlwLhhuVkCW3DkzIUkjQ5tO7MirO5a5kfeBBUQM/dlCjzlJJkf8AZoiI4w4lbtLRb4cQFKBQ0VEwXCNBoCZG8RNfntrGUXb6va3FZFnvqSE51KG3dUYgaADlArsPG3Bybu2V2BypAz5JzJToYUg80EchsNoIg8Au7ByzXDiZBMFKgI6EE6iQdJ8qK6ZbcL2DiczNwW52ztFJiD8SFHp05153XC1yxqw4h9PMJVmIHjoFeqfnVTwu/cQQWlSg/CTMf30//Ksttj4IyrBnkRyg66jpMyNqrLS9sSDldBQrYg+On716XWKlCIS4YO7eYkHxCTII3+dSBx9vKO2SHkDWVwVDxCzJ+SpHhV6+zfF7K7UpLNoltxsT2oYCUkTHvgQF6jQHXcAbAkav2UWeKAly5PZWZH3bC098nkpIn7tPhz/CN66XSlRspSlApSlBkUoKUA1ivqvmgUpSg5x9oWD4ghZvbNXbJHvNZQXWhzLenu9QmFeJqjNcTlYhbZCxIVJMyTqYOs1+gK8XbNtZzLbQo9SkE+pFBwX+NuuK7jeVOok8ht/xtXpZsrcMvEpSdkA95U9fwieX0PLo3H2BYhdCLQsZEjuoWtSe+d1EBJBI5a1RE8I4wkEvNNISmSXO2TlAA1UZOgAkzVjNTKsWS23klKGk6wNJjqdz8+lRJvLjEFFthKktbHKMqlDrmPuJ8agLezzKzXC+6DokfFqTmgjSeUj5dLJ/FEIQEylDY+EHfTUk8z50NTtpg1pbBKYFw4fgSSGkc5Kh73960cXxha1Jt2EF1cd1hkdxG8EgaDmZP1rRsiu8SVhfs9uCQp0jvudQhPxeZ0r3uL1tlssW6OzT8SpBcdPVa/7DpRURiGDMshTl8vtniP5DayG0mZIWtJlR3kJ9agcL9odfDlm20jJqFrbSGWgPiVpGnImTO0mt5q0N66SVZbdv+Y4RI1MCOpUdk8/Ka98bxBIa7JpPZtAkJT8SzIAUoj3lHb5gCiNN3HHWLxfa3ndVBcetkLT2iogCJzETOoBkDbWrfw/9pTVqOxU2tQkkw/2p11UR2hzDXWJjyqAwLhVGX2q8GVJnKmZU5Hwp6Ac1+m1UrjB8OuLWhCW0JhISjYdAPIak7maiv0fe8Y23Ydqy4lxRUhtKARmC3DAzDlAknwSaoHEnDjz94CkpKVJT3iZyxJUYjmVE77mubcFpWl1pR0SFKXHU6tzHUAq18a/Q7TqVsFQEqDUmekHb5g0VoYFZpw63TkCSSpRVm0JQNFExrvlBVBjSQASRrPY5hikLeQsJOQKDJTlDi8qghSUnuq0lJKZBAAmImyMKfLbZY7MgI1zkwoyQYgSDI3132qs4vgjDbyVJyNLW04tSGlDtHVgFa0oSuUKR3ZIjSdIzGgp/2eY0WXQwGytL2UuNnVK1LBKlxBgoyKkayCfwiusuvIumj2TyQlKylwiCO6YUknbT0OkyCRXKcBwS6Vds3GH27rTK+8l97syG82YOLCRuClRCR+bpV+wrAkG4cS+FXIQAe1eWlaStRkwyO6gg5uWs0SN7D8ctCptq2cC+Upkgzqe8dzOs+fWucfaDw2ym97Rww24FJyqPcCgAoHoNFEfpFdGYv++u3RbpRCyFEEJ0zHIrJAJBMd7bXetfiThhnEVqbdKhlCSFJMFKgDHLoqivzvjeEeyOILawEqMBROiQYy5j03g/4q3s8MYn3CcPWpW6VpWypJ6HP2mxHXSrbcfZ8+0C2GmrpBkZpCHIPUK02jY1bvs+wy4tLc2z6SEIV9xmUlSktkTkJSSISqYPQjTSiY9uHsEa7FCn7Fhp6O8kNtnUc5SCNfOrAlAAgCB0FfVKK+aUpQKUpQKUpQZFKClBmvmvqsGgxSlKBSlKBUbxDgqL5hVu4txCFEZi2rKogGYmNpjTwqSpQc6R9jtgnZ66jmC6kz5yiub40/habgs2ylOIaUQVuOyHVdEgQMgPPmfACf0aajLrh2zd1dtGFk7lTKCfUpoljhzvEGYp7wMbAbCNBAGgG3pXikruVpaBKEmVuOnZKASCZ5iQRp0I3ruDPCOHtnMixtgeoYRP7Vx3HkYlcXLqhh1whClQgBpWXIk5WxpoABrHUqPOqmPq7uEwlppORlEEDms699X5v2EAVr4Bapec9oe/lNkBKZ/mKOwHjvryGY8hUqxwZduNly6T7O0kCQpQLjkQEpA+EqUdzt41o3t82gpZtxmDYyN5Rqo7qIjUlSgY5xFEe/FuMqOvxZQEgaBIgwAOSQP2rmuKIORLUysmSOepAk+ZUfrVvxKzdbcm6BQcgVlXoUzrChyATG/+ag04e8l9h9bSstwVFtKgQpSG4OeNwCdjziaK3U2b1uW88ZUjRXUqJ3n8xHr410nhDiTtUIUoap+7cTvz7pk8pn1qCseHXcTu0265Q02kKcPNIJBgEbLOX5adK9OMeHl4W/nbzezOSlKgT3SfgURseh8OtFXRi4W2ldsXChLcrSvMsFVurpk1Kkxl6xJlMg164HdG9QtlsLbyBQZuMiTk2CkgHQQcugJiNTIqjYbxPnCEuqLbqD9298PQztoQACnY6bEA1b7TjBLaFNqSGXSkJbUT/wCPoIGUpT3eZgjfpUFoULuClK2kpyQHicygrYkpCQkgb8q+2GBbtLXboS6sqzLgwXFCErM696EmAdyNTua0eFrZtDSwHEuJXBWpKwpKlKkKEg7xE+NLJ9Fm3986hBOYqzH3iVEhQT7xMbiOmulFSbd226kORASM5UoRlAEzPj/Y9K+sJOdJeiO0OYAiDGyZ8YiqdjuI3j7YXbW6vZs4Utav5joGpVkHeyaAaDmDsCKu2G3SHW0raIKCBEGQPDSg2qUpQKUpQfNKyRSKDFKzFZoPmsxWaUAUpSgVg1msGgxSlKBSlKBSlKBSlKBQUpQRfE+BJv2DbLccbSogqU2QFEDlJB0Na/DvCFnYa27IC4guKJW4f1K28hAqepQV274Ls37k3lw2XnO7CVqJbTlAAhA7p2+KaiuMOGXrm8YfZSnuMuN5lEBLZUpJmNz3c2w6bVd6UETw7gbdm2UJOZajmccO7ijufAdB/wA1v3to28hTTqAtChBSRoa96UHNcV+yhCiTavltJMhtacwSfBQIMecnxqsYj9n90wptlTyD2ywlIQV8oKiUqERln6V3Go8YUDc+1KUVEIyNoMZWwTKyOZUqBqeQ050TFCwn7LChWd26Un8repidAVLEeiat+GcIWbBCktZlDXM4SrXrB7s+QqepRWIrUYwxpDhdQnKpXvBKiEqPUonLm8YmtylApSlApSlApSlApSlApSlApSlApSlB80oaUClKUClKUClKUClZikUGRSlKBSlKBSlKBSlKBSlKBSlKBSlKBSlKBSlKBSlKBSlKBSlKBSlKDBrFKUClKUGYpFKUGY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52" y="3917516"/>
            <a:ext cx="1509974" cy="150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5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08" y="1256322"/>
            <a:ext cx="8125918" cy="1563078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sz="4400" b="1" dirty="0" smtClean="0">
                <a:solidFill>
                  <a:srgbClr val="00DD00"/>
                </a:solidFill>
              </a:rPr>
              <a:t>4.  Time </a:t>
            </a:r>
            <a:endParaRPr lang="en-US" sz="4400" dirty="0">
              <a:solidFill>
                <a:srgbClr val="00DD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570359"/>
            <a:ext cx="7716838" cy="4181170"/>
          </a:xfrm>
          <a:solidFill>
            <a:schemeClr val="accent6">
              <a:lumMod val="5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en-US" sz="10000" dirty="0">
                <a:solidFill>
                  <a:srgbClr val="F79E2E"/>
                </a:solidFill>
              </a:rPr>
              <a:t>MAKE MEALS AHEAD OF TIME</a:t>
            </a:r>
          </a:p>
          <a:p>
            <a:pPr lvl="1"/>
            <a:r>
              <a:rPr lang="en-US" sz="10000" dirty="0"/>
              <a:t>CROCKPOT</a:t>
            </a:r>
          </a:p>
          <a:p>
            <a:pPr lvl="1"/>
            <a:r>
              <a:rPr lang="en-US" sz="10000" dirty="0"/>
              <a:t>FREEZER</a:t>
            </a:r>
          </a:p>
          <a:p>
            <a:r>
              <a:rPr lang="en-US" sz="10000" dirty="0">
                <a:solidFill>
                  <a:srgbClr val="F79E2E"/>
                </a:solidFill>
              </a:rPr>
              <a:t>FAST COOKING METHODS</a:t>
            </a:r>
          </a:p>
          <a:p>
            <a:pPr lvl="1"/>
            <a:r>
              <a:rPr lang="en-US" sz="10000" dirty="0"/>
              <a:t>MICROWAVE</a:t>
            </a:r>
          </a:p>
          <a:p>
            <a:pPr lvl="1"/>
            <a:r>
              <a:rPr lang="en-US" sz="10000" dirty="0"/>
              <a:t>BROILING</a:t>
            </a:r>
          </a:p>
          <a:p>
            <a:r>
              <a:rPr lang="en-US" sz="10000" dirty="0" smtClean="0">
                <a:solidFill>
                  <a:srgbClr val="F79E2E"/>
                </a:solidFill>
              </a:rPr>
              <a:t>ONE </a:t>
            </a:r>
            <a:r>
              <a:rPr lang="en-US" sz="10000" dirty="0">
                <a:solidFill>
                  <a:srgbClr val="F79E2E"/>
                </a:solidFill>
              </a:rPr>
              <a:t>DISH MEALS</a:t>
            </a:r>
          </a:p>
          <a:p>
            <a:pPr lvl="1"/>
            <a:r>
              <a:rPr lang="en-US" sz="10000" dirty="0"/>
              <a:t>CASSEROLES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40" y="3025362"/>
            <a:ext cx="2333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962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6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sz="4400" dirty="0" smtClean="0"/>
              <a:t>VS.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1"/>
            <a:ext cx="3920647" cy="401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02" y="1371601"/>
            <a:ext cx="3945698" cy="401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1041" y="263047"/>
            <a:ext cx="8505173" cy="939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5</a:t>
            </a:r>
            <a:r>
              <a:rPr lang="en-US" sz="2400" dirty="0" smtClean="0">
                <a:latin typeface="Arial Black" panose="020B0A04020102020204" pitchFamily="34" charset="0"/>
              </a:rPr>
              <a:t>. Which pancake is more appealing to you? Explain why.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00625" y="1578279"/>
            <a:ext cx="1139868" cy="10521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5198302" y="1371600"/>
            <a:ext cx="1152394" cy="10521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	   VS.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" y="1947863"/>
            <a:ext cx="3732755" cy="378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49" y="1947861"/>
            <a:ext cx="3970751" cy="378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24064" y="2010492"/>
            <a:ext cx="1177447" cy="475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" name="Oval 3"/>
          <p:cNvSpPr/>
          <p:nvPr/>
        </p:nvSpPr>
        <p:spPr>
          <a:xfrm>
            <a:off x="5336088" y="2010493"/>
            <a:ext cx="1002082" cy="475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1666" y="0"/>
            <a:ext cx="762795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. If you had to select one of these items, which one would you prefer?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Imagine your favorite meal…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What is it?</a:t>
            </a:r>
          </a:p>
          <a:p>
            <a:r>
              <a:rPr lang="en-US" dirty="0"/>
              <a:t> </a:t>
            </a:r>
            <a:r>
              <a:rPr lang="en-US" dirty="0" smtClean="0"/>
              <a:t>Who made it?</a:t>
            </a:r>
          </a:p>
          <a:p>
            <a:pPr marL="0" indent="0">
              <a:buNone/>
            </a:pPr>
            <a:r>
              <a:rPr lang="en-US" dirty="0" smtClean="0"/>
              <a:t>Describe your favorite meal.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71" y="221204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92" y="4573043"/>
            <a:ext cx="2857500" cy="195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32" y="5055818"/>
            <a:ext cx="2268516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4" y="4912943"/>
            <a:ext cx="2466975" cy="161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1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918</TotalTime>
  <Words>436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Sky</vt:lpstr>
      <vt:lpstr>   8th Grade     MEAL PLANNING    Principles   (Foods Packet Page 24)</vt:lpstr>
      <vt:lpstr>1. Meal Planning Principles:</vt:lpstr>
      <vt:lpstr> 2. Budget</vt:lpstr>
      <vt:lpstr>3. NUTRITION</vt:lpstr>
      <vt:lpstr>4. TIME</vt:lpstr>
      <vt:lpstr>4.  Time </vt:lpstr>
      <vt:lpstr>PowerPoint Presentation</vt:lpstr>
      <vt:lpstr>      VS.</vt:lpstr>
      <vt:lpstr>7. Imagine your favorite meal…</vt:lpstr>
      <vt:lpstr>8. MEAL APPEAL CHARACTERISTICS</vt:lpstr>
      <vt:lpstr>Meal Appeal Characteristics</vt:lpstr>
      <vt:lpstr>Meal Appeal Characteristics</vt:lpstr>
      <vt:lpstr>9. What is wrong with this meal? </vt:lpstr>
      <vt:lpstr>10. What is wrong with this meal? </vt:lpstr>
      <vt:lpstr>11. What is wrong with this meal? </vt:lpstr>
      <vt:lpstr>12.What is wrong with this meal? </vt:lpstr>
      <vt:lpstr>13. What did you learn?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MEAL PLANNING</dc:title>
  <dc:creator>Car Branch</dc:creator>
  <cp:lastModifiedBy>Banks, Elizabeth</cp:lastModifiedBy>
  <cp:revision>59</cp:revision>
  <cp:lastPrinted>2013-09-25T17:51:34Z</cp:lastPrinted>
  <dcterms:created xsi:type="dcterms:W3CDTF">2013-09-24T16:27:00Z</dcterms:created>
  <dcterms:modified xsi:type="dcterms:W3CDTF">2015-04-10T18:44:31Z</dcterms:modified>
</cp:coreProperties>
</file>